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1" autoAdjust="0"/>
    <p:restoredTop sz="94643" autoAdjust="0"/>
  </p:normalViewPr>
  <p:slideViewPr>
    <p:cSldViewPr>
      <p:cViewPr>
        <p:scale>
          <a:sx n="48" d="100"/>
          <a:sy n="48" d="100"/>
        </p:scale>
        <p:origin x="-7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40F7B-D481-497B-95D7-EA1C8A35AD08}" type="datetimeFigureOut">
              <a:rPr lang="el-GR" smtClean="0"/>
              <a:t>13/2/2017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04ED8-DC12-4D0B-B7A2-6B96D60BA388}" type="slidenum">
              <a:rPr lang="el-GR" smtClean="0"/>
              <a:t>‹#›</a:t>
            </a:fld>
            <a:endParaRPr lang="el-GR"/>
          </a:p>
        </p:txBody>
      </p:sp>
    </p:spTree>
    <p:extLst>
      <p:ext uri="{BB962C8B-B14F-4D97-AF65-F5344CB8AC3E}">
        <p14:creationId xmlns:p14="http://schemas.microsoft.com/office/powerpoint/2010/main" val="16470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6"/>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274E9A2-8663-48DA-91DE-0C9A2FF5FAA3}" type="datetime1">
              <a:rPr lang="el-GR" smtClean="0"/>
              <a:t>13/2/2017</a:t>
            </a:fld>
            <a:endParaRPr lang="el-GR"/>
          </a:p>
        </p:txBody>
      </p:sp>
      <p:sp>
        <p:nvSpPr>
          <p:cNvPr id="5" name="4 - Θέση υποσέλιδου"/>
          <p:cNvSpPr>
            <a:spLocks noGrp="1"/>
          </p:cNvSpPr>
          <p:nvPr>
            <p:ph type="ftr" sz="quarter" idx="11"/>
          </p:nvPr>
        </p:nvSpPr>
        <p:spPr/>
        <p:txBody>
          <a:bodyPr/>
          <a:lstStyle/>
          <a:p>
            <a:r>
              <a:rPr lang="en-US" smtClean="0"/>
              <a:t>CLLD Leader 2014-2020</a:t>
            </a:r>
            <a:endParaRPr lang="el-GR"/>
          </a:p>
        </p:txBody>
      </p:sp>
      <p:sp>
        <p:nvSpPr>
          <p:cNvPr id="6" name="5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F4530DB-C0E3-4943-A13D-2EE9E4EE968E}" type="datetime1">
              <a:rPr lang="el-GR" smtClean="0"/>
              <a:t>13/2/2017</a:t>
            </a:fld>
            <a:endParaRPr lang="el-GR"/>
          </a:p>
        </p:txBody>
      </p:sp>
      <p:sp>
        <p:nvSpPr>
          <p:cNvPr id="5" name="4 - Θέση υποσέλιδου"/>
          <p:cNvSpPr>
            <a:spLocks noGrp="1"/>
          </p:cNvSpPr>
          <p:nvPr>
            <p:ph type="ftr" sz="quarter" idx="11"/>
          </p:nvPr>
        </p:nvSpPr>
        <p:spPr/>
        <p:txBody>
          <a:bodyPr/>
          <a:lstStyle/>
          <a:p>
            <a:r>
              <a:rPr lang="en-US" smtClean="0"/>
              <a:t>CLLD Leader 2014-2020</a:t>
            </a:r>
            <a:endParaRPr lang="el-GR"/>
          </a:p>
        </p:txBody>
      </p:sp>
      <p:sp>
        <p:nvSpPr>
          <p:cNvPr id="6" name="5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ED9896-7E99-4338-993A-535654C3DDFC}" type="datetime1">
              <a:rPr lang="el-GR" smtClean="0"/>
              <a:t>13/2/2017</a:t>
            </a:fld>
            <a:endParaRPr lang="el-GR"/>
          </a:p>
        </p:txBody>
      </p:sp>
      <p:sp>
        <p:nvSpPr>
          <p:cNvPr id="5" name="4 - Θέση υποσέλιδου"/>
          <p:cNvSpPr>
            <a:spLocks noGrp="1"/>
          </p:cNvSpPr>
          <p:nvPr>
            <p:ph type="ftr" sz="quarter" idx="11"/>
          </p:nvPr>
        </p:nvSpPr>
        <p:spPr/>
        <p:txBody>
          <a:bodyPr/>
          <a:lstStyle/>
          <a:p>
            <a:r>
              <a:rPr lang="en-US" smtClean="0"/>
              <a:t>CLLD Leader 2014-2020</a:t>
            </a:r>
            <a:endParaRPr lang="el-GR"/>
          </a:p>
        </p:txBody>
      </p:sp>
      <p:sp>
        <p:nvSpPr>
          <p:cNvPr id="6" name="5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A2982B7-1716-4C33-96F7-FA98532BF91E}" type="datetime1">
              <a:rPr lang="el-GR" smtClean="0"/>
              <a:t>13/2/2017</a:t>
            </a:fld>
            <a:endParaRPr lang="el-GR"/>
          </a:p>
        </p:txBody>
      </p:sp>
      <p:sp>
        <p:nvSpPr>
          <p:cNvPr id="5" name="4 - Θέση υποσέλιδου"/>
          <p:cNvSpPr>
            <a:spLocks noGrp="1"/>
          </p:cNvSpPr>
          <p:nvPr>
            <p:ph type="ftr" sz="quarter" idx="11"/>
          </p:nvPr>
        </p:nvSpPr>
        <p:spPr/>
        <p:txBody>
          <a:bodyPr/>
          <a:lstStyle/>
          <a:p>
            <a:r>
              <a:rPr lang="en-US" smtClean="0"/>
              <a:t>CLLD Leader 2014-2020</a:t>
            </a:r>
            <a:endParaRPr lang="el-GR"/>
          </a:p>
        </p:txBody>
      </p:sp>
      <p:sp>
        <p:nvSpPr>
          <p:cNvPr id="6" name="5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95C3CDD-79C8-42E6-840C-1EDB76C74B48}" type="datetime1">
              <a:rPr lang="el-GR" smtClean="0"/>
              <a:t>13/2/2017</a:t>
            </a:fld>
            <a:endParaRPr lang="el-GR"/>
          </a:p>
        </p:txBody>
      </p:sp>
      <p:sp>
        <p:nvSpPr>
          <p:cNvPr id="5" name="4 - Θέση υποσέλιδου"/>
          <p:cNvSpPr>
            <a:spLocks noGrp="1"/>
          </p:cNvSpPr>
          <p:nvPr>
            <p:ph type="ftr" sz="quarter" idx="11"/>
          </p:nvPr>
        </p:nvSpPr>
        <p:spPr/>
        <p:txBody>
          <a:bodyPr/>
          <a:lstStyle/>
          <a:p>
            <a:r>
              <a:rPr lang="en-US" smtClean="0"/>
              <a:t>CLLD Leader 2014-2020</a:t>
            </a:r>
            <a:endParaRPr lang="el-GR"/>
          </a:p>
        </p:txBody>
      </p:sp>
      <p:sp>
        <p:nvSpPr>
          <p:cNvPr id="6" name="5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7ED9F30-D866-4C3C-A155-7F7B1198A240}" type="datetime1">
              <a:rPr lang="el-GR" smtClean="0"/>
              <a:t>13/2/2017</a:t>
            </a:fld>
            <a:endParaRPr lang="el-GR"/>
          </a:p>
        </p:txBody>
      </p:sp>
      <p:sp>
        <p:nvSpPr>
          <p:cNvPr id="6" name="5 - Θέση υποσέλιδου"/>
          <p:cNvSpPr>
            <a:spLocks noGrp="1"/>
          </p:cNvSpPr>
          <p:nvPr>
            <p:ph type="ftr" sz="quarter" idx="11"/>
          </p:nvPr>
        </p:nvSpPr>
        <p:spPr/>
        <p:txBody>
          <a:bodyPr/>
          <a:lstStyle/>
          <a:p>
            <a:r>
              <a:rPr lang="en-US" smtClean="0"/>
              <a:t>CLLD Leader 2014-2020</a:t>
            </a:r>
            <a:endParaRPr lang="el-GR"/>
          </a:p>
        </p:txBody>
      </p:sp>
      <p:sp>
        <p:nvSpPr>
          <p:cNvPr id="7" name="6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2EB3EBD-4DD2-4A59-BD23-53FC763B2E58}" type="datetime1">
              <a:rPr lang="el-GR" smtClean="0"/>
              <a:t>13/2/2017</a:t>
            </a:fld>
            <a:endParaRPr lang="el-GR"/>
          </a:p>
        </p:txBody>
      </p:sp>
      <p:sp>
        <p:nvSpPr>
          <p:cNvPr id="8" name="7 - Θέση υποσέλιδου"/>
          <p:cNvSpPr>
            <a:spLocks noGrp="1"/>
          </p:cNvSpPr>
          <p:nvPr>
            <p:ph type="ftr" sz="quarter" idx="11"/>
          </p:nvPr>
        </p:nvSpPr>
        <p:spPr/>
        <p:txBody>
          <a:bodyPr/>
          <a:lstStyle/>
          <a:p>
            <a:r>
              <a:rPr lang="en-US" smtClean="0"/>
              <a:t>CLLD Leader 2014-2020</a:t>
            </a:r>
            <a:endParaRPr lang="el-GR"/>
          </a:p>
        </p:txBody>
      </p:sp>
      <p:sp>
        <p:nvSpPr>
          <p:cNvPr id="9" name="8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7054B50-968A-4E8B-B02C-08547DF305BD}" type="datetime1">
              <a:rPr lang="el-GR" smtClean="0"/>
              <a:t>13/2/2017</a:t>
            </a:fld>
            <a:endParaRPr lang="el-GR"/>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A6A446-3991-4074-8E53-E83253A1994E}" type="datetime1">
              <a:rPr lang="el-GR" smtClean="0"/>
              <a:t>13/2/2017</a:t>
            </a:fld>
            <a:endParaRPr lang="el-GR"/>
          </a:p>
        </p:txBody>
      </p:sp>
      <p:sp>
        <p:nvSpPr>
          <p:cNvPr id="3" name="2 - Θέση υποσέλιδου"/>
          <p:cNvSpPr>
            <a:spLocks noGrp="1"/>
          </p:cNvSpPr>
          <p:nvPr>
            <p:ph type="ftr" sz="quarter" idx="11"/>
          </p:nvPr>
        </p:nvSpPr>
        <p:spPr/>
        <p:txBody>
          <a:bodyPr/>
          <a:lstStyle/>
          <a:p>
            <a:r>
              <a:rPr lang="en-US" smtClean="0"/>
              <a:t>CLLD Leader 2014-2020</a:t>
            </a:r>
            <a:endParaRPr lang="el-GR"/>
          </a:p>
        </p:txBody>
      </p:sp>
      <p:sp>
        <p:nvSpPr>
          <p:cNvPr id="4" name="3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275A36C-7F54-4EDC-89E8-A7B63EDFBBD4}" type="datetime1">
              <a:rPr lang="el-GR" smtClean="0"/>
              <a:t>13/2/2017</a:t>
            </a:fld>
            <a:endParaRPr lang="el-GR"/>
          </a:p>
        </p:txBody>
      </p:sp>
      <p:sp>
        <p:nvSpPr>
          <p:cNvPr id="6" name="5 - Θέση υποσέλιδου"/>
          <p:cNvSpPr>
            <a:spLocks noGrp="1"/>
          </p:cNvSpPr>
          <p:nvPr>
            <p:ph type="ftr" sz="quarter" idx="11"/>
          </p:nvPr>
        </p:nvSpPr>
        <p:spPr/>
        <p:txBody>
          <a:bodyPr/>
          <a:lstStyle/>
          <a:p>
            <a:r>
              <a:rPr lang="en-US" smtClean="0"/>
              <a:t>CLLD Leader 2014-2020</a:t>
            </a:r>
            <a:endParaRPr lang="el-GR"/>
          </a:p>
        </p:txBody>
      </p:sp>
      <p:sp>
        <p:nvSpPr>
          <p:cNvPr id="7" name="6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1"/>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CD5751-F863-4746-8525-3C6905FE8898}" type="datetime1">
              <a:rPr lang="el-GR" smtClean="0"/>
              <a:t>13/2/2017</a:t>
            </a:fld>
            <a:endParaRPr lang="el-GR"/>
          </a:p>
        </p:txBody>
      </p:sp>
      <p:sp>
        <p:nvSpPr>
          <p:cNvPr id="6" name="5 - Θέση υποσέλιδου"/>
          <p:cNvSpPr>
            <a:spLocks noGrp="1"/>
          </p:cNvSpPr>
          <p:nvPr>
            <p:ph type="ftr" sz="quarter" idx="11"/>
          </p:nvPr>
        </p:nvSpPr>
        <p:spPr/>
        <p:txBody>
          <a:bodyPr/>
          <a:lstStyle/>
          <a:p>
            <a:r>
              <a:rPr lang="en-US" smtClean="0"/>
              <a:t>CLLD Leader 2014-2020</a:t>
            </a:r>
            <a:endParaRPr lang="el-GR"/>
          </a:p>
        </p:txBody>
      </p:sp>
      <p:sp>
        <p:nvSpPr>
          <p:cNvPr id="7" name="6 - Θέση αριθμού διαφάνειας"/>
          <p:cNvSpPr>
            <a:spLocks noGrp="1"/>
          </p:cNvSpPr>
          <p:nvPr>
            <p:ph type="sldNum" sz="quarter" idx="12"/>
          </p:nvPr>
        </p:nvSpPr>
        <p:spPr/>
        <p:txBody>
          <a:bodyPr/>
          <a:lstStyle/>
          <a:p>
            <a:fld id="{3C94C86D-8649-41F0-92C5-BA62F3B3728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46D1A-7E5E-4A25-B9D1-153C1C51973F}" type="datetime1">
              <a:rPr lang="el-GR" smtClean="0"/>
              <a:t>13/2/2017</a:t>
            </a:fld>
            <a:endParaRPr lang="el-GR"/>
          </a:p>
        </p:txBody>
      </p:sp>
      <p:sp>
        <p:nvSpPr>
          <p:cNvPr id="5" name="4 - Θέση υποσέλιδου"/>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CLLD Leader 2014-2020</a:t>
            </a:r>
            <a:endParaRPr lang="el-GR"/>
          </a:p>
        </p:txBody>
      </p:sp>
      <p:sp>
        <p:nvSpPr>
          <p:cNvPr id="6" name="5 - Θέση αριθμού διαφάνειας"/>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4C86D-8649-41F0-92C5-BA62F3B3728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a:t>Οδηγός ΟΤΑ – Δικαιολογητικά &amp; Ωρίμανση Έργων </a:t>
            </a:r>
            <a:r>
              <a:rPr lang="el-GR" dirty="0"/>
              <a:t/>
            </a:r>
            <a:br>
              <a:rPr lang="el-GR" dirty="0"/>
            </a:br>
            <a:endParaRPr lang="el-GR" dirty="0"/>
          </a:p>
        </p:txBody>
      </p:sp>
      <p:sp>
        <p:nvSpPr>
          <p:cNvPr id="3" name="2 - Υπότιτλος"/>
          <p:cNvSpPr>
            <a:spLocks noGrp="1"/>
          </p:cNvSpPr>
          <p:nvPr>
            <p:ph type="subTitle" idx="1"/>
          </p:nvPr>
        </p:nvSpPr>
        <p:spPr/>
        <p:txBody>
          <a:bodyPr/>
          <a:lstStyle/>
          <a:p>
            <a:endParaRPr lang="el-GR" dirty="0" smtClean="0"/>
          </a:p>
          <a:p>
            <a:r>
              <a:rPr lang="el-GR" dirty="0" smtClean="0">
                <a:solidFill>
                  <a:srgbClr val="002060"/>
                </a:solidFill>
              </a:rPr>
              <a:t>(Μελέτες, </a:t>
            </a:r>
            <a:r>
              <a:rPr lang="el-GR" dirty="0" err="1" smtClean="0">
                <a:solidFill>
                  <a:srgbClr val="002060"/>
                </a:solidFill>
              </a:rPr>
              <a:t>Αδειοδοτήσεις</a:t>
            </a:r>
            <a:r>
              <a:rPr lang="el-GR" dirty="0" smtClean="0">
                <a:solidFill>
                  <a:srgbClr val="002060"/>
                </a:solidFill>
              </a:rPr>
              <a:t> κλπ.)</a:t>
            </a:r>
            <a:endParaRPr lang="el-GR"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ΜΙΚΡΑ ΕΓΓΕΙΟΒΕΛΤΙΩΤΙΚΑ </a:t>
            </a:r>
            <a:r>
              <a:rPr lang="el-GR" b="1" dirty="0" smtClean="0"/>
              <a:t>ΕΡΓΑ</a:t>
            </a:r>
            <a:endParaRPr lang="el-GR" dirty="0"/>
          </a:p>
        </p:txBody>
      </p:sp>
      <p:sp>
        <p:nvSpPr>
          <p:cNvPr id="3" name="2 - Θέση περιεχομένου"/>
          <p:cNvSpPr>
            <a:spLocks noGrp="1"/>
          </p:cNvSpPr>
          <p:nvPr>
            <p:ph idx="1"/>
          </p:nvPr>
        </p:nvSpPr>
        <p:spPr>
          <a:xfrm>
            <a:off x="457200" y="1340769"/>
            <a:ext cx="8229600" cy="4785396"/>
          </a:xfrm>
        </p:spPr>
        <p:txBody>
          <a:bodyPr>
            <a:noAutofit/>
          </a:bodyPr>
          <a:lstStyle/>
          <a:p>
            <a:r>
              <a:rPr lang="el-GR" sz="1200" b="1" dirty="0"/>
              <a:t>Α. ΕΚΠΟΝΗΣΗ ΜΕΛΕΤΩΝ</a:t>
            </a:r>
            <a:endParaRPr lang="el-GR" sz="1200" dirty="0"/>
          </a:p>
          <a:p>
            <a:r>
              <a:rPr lang="el-GR" sz="1200" b="1" dirty="0"/>
              <a:t>Β. ΚΑΤΑΣΚΕΥΗ ΕΡΓΩΝ</a:t>
            </a:r>
            <a:endParaRPr lang="el-GR" sz="1200" dirty="0"/>
          </a:p>
          <a:p>
            <a:r>
              <a:rPr lang="el-GR" sz="1200" b="1" dirty="0"/>
              <a:t>Β1. ΑΠΑΙΤΟΥΜΕΝΕΣ ΜΕΛΕΤΕΣ – ΕΚΘΕΣΕΙΣ</a:t>
            </a:r>
            <a:endParaRPr lang="el-GR" sz="1200" dirty="0"/>
          </a:p>
          <a:p>
            <a:r>
              <a:rPr lang="el-GR" sz="1200" dirty="0"/>
              <a:t>1. Γεωργική – </a:t>
            </a:r>
            <a:r>
              <a:rPr lang="el-GR" sz="1200" dirty="0" err="1"/>
              <a:t>Γεωργοτεχνική</a:t>
            </a:r>
            <a:r>
              <a:rPr lang="el-GR" sz="1200" dirty="0"/>
              <a:t> μελέτη και Έκθεση Σκοπιμότητας </a:t>
            </a:r>
          </a:p>
          <a:p>
            <a:r>
              <a:rPr lang="el-GR" sz="1200" dirty="0"/>
              <a:t>2. </a:t>
            </a:r>
            <a:r>
              <a:rPr lang="el-GR" sz="1200" dirty="0" err="1"/>
              <a:t>Οριζοντιογραφία</a:t>
            </a:r>
            <a:r>
              <a:rPr lang="el-GR" sz="1200" dirty="0"/>
              <a:t> ή Αποτύπωση σε χάρτη 1: 5000 (οριοθέτηση λεκάνης κατάκλισης, στέψης φράγματος, οριοθέτηση θέσης ταμιευτήρα) </a:t>
            </a:r>
          </a:p>
          <a:p>
            <a:r>
              <a:rPr lang="el-GR" sz="1200" dirty="0"/>
              <a:t>3. Υδρολογική μελέτη (για τα ανασχετικά φράγματα – </a:t>
            </a:r>
            <a:r>
              <a:rPr lang="el-GR" sz="1200" dirty="0" err="1"/>
              <a:t>θυροφράγματα</a:t>
            </a:r>
            <a:r>
              <a:rPr lang="el-GR" sz="1200" dirty="0"/>
              <a:t>). Για τους ταμιευτήρες δεν απαιτείται στην περίπτωση που στην έκθεση Σκοπιμότητας αναφέρεται σε ιδιαίτερο κεφάλαιο η πλήρωση του ταμιευτήρα. </a:t>
            </a:r>
          </a:p>
          <a:p>
            <a:r>
              <a:rPr lang="el-GR" sz="1200" dirty="0"/>
              <a:t>4. Γεωλογική έκθεση ( μπορεί ο Δήμος να απευθυνθεί στη Δ/</a:t>
            </a:r>
            <a:r>
              <a:rPr lang="el-GR" sz="1200" dirty="0" err="1"/>
              <a:t>νση</a:t>
            </a:r>
            <a:r>
              <a:rPr lang="el-GR" sz="1200" dirty="0"/>
              <a:t> Δημοσίων Έργων – Τμήμα Εργαστηρίου Δ.Ε. να πάρει δείγματα εδάφους για αναλύσεις), για τα φράγματα και τους ταμιευτήρες. </a:t>
            </a:r>
          </a:p>
          <a:p>
            <a:r>
              <a:rPr lang="el-GR" sz="1200" dirty="0"/>
              <a:t>5. Γεωτεχνική μελέτη (αν απαιτείται από την γεωλογική έκθεση), για τα ανασχετικά φράγματα - </a:t>
            </a:r>
            <a:r>
              <a:rPr lang="el-GR" sz="1200" dirty="0" err="1"/>
              <a:t>θυροφράγματα</a:t>
            </a:r>
            <a:r>
              <a:rPr lang="el-GR" sz="1200" dirty="0"/>
              <a:t> </a:t>
            </a:r>
          </a:p>
          <a:p>
            <a:r>
              <a:rPr lang="el-GR" sz="1200" dirty="0"/>
              <a:t>6. Οριστική μελέτη κατασκευής (που περιλαμβάνει) </a:t>
            </a:r>
          </a:p>
          <a:p>
            <a:pPr lvl="0"/>
            <a:r>
              <a:rPr lang="el-GR" sz="1200" dirty="0"/>
              <a:t>Εργασίες αναχωμάτων, </a:t>
            </a:r>
            <a:r>
              <a:rPr lang="el-GR" sz="1200" dirty="0" err="1"/>
              <a:t>υπερχειλιστού</a:t>
            </a:r>
            <a:r>
              <a:rPr lang="el-GR" sz="1200" dirty="0"/>
              <a:t> κλπ (ανασχετικά φράγματα –</a:t>
            </a:r>
            <a:r>
              <a:rPr lang="el-GR" sz="1200" dirty="0" err="1"/>
              <a:t>θυροφράγματα</a:t>
            </a:r>
            <a:r>
              <a:rPr lang="el-GR" sz="1200" dirty="0"/>
              <a:t>) </a:t>
            </a:r>
          </a:p>
          <a:p>
            <a:pPr lvl="0"/>
            <a:r>
              <a:rPr lang="el-GR" sz="1200" dirty="0"/>
              <a:t>Στατική μελέτη και γεωτεχνική έρευνα, εφόσον απαιτείται </a:t>
            </a:r>
          </a:p>
          <a:p>
            <a:pPr lvl="0"/>
            <a:r>
              <a:rPr lang="el-GR" sz="1200" dirty="0"/>
              <a:t>Ηλεκτρομηχανολογικά </a:t>
            </a:r>
          </a:p>
          <a:p>
            <a:pPr lvl="0"/>
            <a:r>
              <a:rPr lang="el-GR" sz="1200" dirty="0"/>
              <a:t>Διάγραμμα εκσκαφών (χωματουργικές εργασίες) </a:t>
            </a:r>
          </a:p>
          <a:p>
            <a:pPr lvl="0"/>
            <a:r>
              <a:rPr lang="el-GR" sz="1200" dirty="0"/>
              <a:t>Δίκτυο διανομής και μεταφοράς νερού </a:t>
            </a:r>
          </a:p>
          <a:p>
            <a:pPr lvl="0"/>
            <a:r>
              <a:rPr lang="el-GR" sz="1200" dirty="0"/>
              <a:t>Εργασίες που πιθανόν να προκύψουν από την Μελέτη Περιβαλλοντικών Επιπτώσεων </a:t>
            </a:r>
          </a:p>
          <a:p>
            <a:r>
              <a:rPr lang="el-GR" sz="1200" dirty="0"/>
              <a:t>7. Μελέτη Περιβαλλοντικών Επιπτώσεων (για τις Διευθετήσεις χειμάρρων – αντιπλημμυρικά και τα ανασχετικά φράγματα – </a:t>
            </a:r>
            <a:r>
              <a:rPr lang="el-GR" sz="1200" dirty="0" err="1"/>
              <a:t>θυροφράγματα</a:t>
            </a:r>
            <a:r>
              <a:rPr lang="el-GR" sz="1200" dirty="0"/>
              <a:t>) ή βεβαίωση Απαλλαγής από αρμόδια Υπηρεσία </a:t>
            </a:r>
          </a:p>
          <a:p>
            <a:r>
              <a:rPr lang="el-GR" sz="1200" dirty="0"/>
              <a:t>8. Μελέτη Οδοποιίας και Τεχνικών έργων (μόνο στην περίπτωση που οι δαπάνες οδοποιίας και τεχνικών υπερβαίνουν το 10% της συνολικής δαπάνης). </a:t>
            </a:r>
          </a:p>
          <a:p>
            <a:r>
              <a:rPr lang="el-GR" sz="1200" dirty="0"/>
              <a:t>9. ΣΑΥ &amp; ΦΑΥ </a:t>
            </a:r>
          </a:p>
          <a:p>
            <a:r>
              <a:rPr lang="el-GR" sz="1200" dirty="0"/>
              <a:t>10. Οριοθέτηση ρέματος, χειμάρρου, </a:t>
            </a:r>
            <a:r>
              <a:rPr lang="el-GR" sz="1200" dirty="0" err="1"/>
              <a:t>υδατορεύματος</a:t>
            </a:r>
            <a:r>
              <a:rPr lang="el-GR" sz="1200" dirty="0"/>
              <a:t> κ.α. (Απόφαση, τοπογραφικό, ΦΕΚ) </a:t>
            </a:r>
          </a:p>
          <a:p>
            <a:r>
              <a:rPr lang="el-GR" sz="1200" dirty="0"/>
              <a:t>11. Χρηματοοικονομική ανάλυση προσδιορισμού του προς χρηματοδότηση ποσού (για έργα που παράγουν έσοδα) ή βεβαίωση μη παραγωγής εσόδων. </a:t>
            </a:r>
          </a:p>
          <a:p>
            <a:endParaRPr lang="el-GR" sz="1200"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ΜΙΚΡΑ ΕΓΓΕΙΟΒΕΛΤΙΩΤΙΚΑ </a:t>
            </a:r>
            <a:r>
              <a:rPr lang="el-GR" b="1" dirty="0" smtClean="0"/>
              <a:t>ΕΡΓΑ</a:t>
            </a:r>
            <a:endParaRPr lang="el-GR" dirty="0"/>
          </a:p>
        </p:txBody>
      </p:sp>
      <p:sp>
        <p:nvSpPr>
          <p:cNvPr id="3" name="2 - Θέση περιεχομένου"/>
          <p:cNvSpPr>
            <a:spLocks noGrp="1"/>
          </p:cNvSpPr>
          <p:nvPr>
            <p:ph idx="1"/>
          </p:nvPr>
        </p:nvSpPr>
        <p:spPr/>
        <p:txBody>
          <a:bodyPr>
            <a:normAutofit fontScale="47500" lnSpcReduction="20000"/>
          </a:bodyPr>
          <a:lstStyle/>
          <a:p>
            <a:endParaRPr lang="el-GR" b="1" dirty="0" smtClean="0"/>
          </a:p>
          <a:p>
            <a:r>
              <a:rPr lang="el-GR" b="1" dirty="0" smtClean="0"/>
              <a:t>Β2. </a:t>
            </a:r>
            <a:r>
              <a:rPr lang="el-GR" b="1" dirty="0"/>
              <a:t>ΑΠΑΛΛΟΤΡΙΩΣΕΙΣ</a:t>
            </a:r>
            <a:r>
              <a:rPr lang="el-GR" dirty="0"/>
              <a:t> </a:t>
            </a:r>
          </a:p>
          <a:p>
            <a:r>
              <a:rPr lang="el-GR" b="1" dirty="0"/>
              <a:t>Β3. ΑΔΕΙΟΔΟΤΗΣΕΙΣ </a:t>
            </a:r>
            <a:r>
              <a:rPr lang="el-GR" dirty="0"/>
              <a:t>(όπου απαιτείται) </a:t>
            </a:r>
          </a:p>
          <a:p>
            <a:pPr lvl="0"/>
            <a:r>
              <a:rPr lang="el-GR" dirty="0"/>
              <a:t>Εγκεκριμένοι Περιβαλλοντικοί Όροι που ενσωματώνουν παρατηρήσεις των εμπλεκόμενων υπηρεσιών (Αρχαιολογίας, Δασαρχείο, κ.λ.π. κατά περίπτωση) που περιέχονται στην εγκεκριμένη Μελέτη Περιβαλλοντικών Επιπτώσεων. </a:t>
            </a:r>
          </a:p>
          <a:p>
            <a:pPr lvl="0"/>
            <a:r>
              <a:rPr lang="el-GR" dirty="0"/>
              <a:t>Γνωμοδοτήσεις – άδειες από λοιπές κατά περίπτωση υπηρεσίες (π.χ. Αρχαιολογίας, Δασαρχείου, κ.λ.π.). </a:t>
            </a:r>
          </a:p>
          <a:p>
            <a:pPr lvl="0"/>
            <a:r>
              <a:rPr lang="el-GR" dirty="0"/>
              <a:t>Άδεια εκτέλεσης έργων αξιοποίησης υδατικών πόρων ή Βεβαίωση απαλλαγής από την Δ/</a:t>
            </a:r>
            <a:r>
              <a:rPr lang="el-GR" dirty="0" err="1"/>
              <a:t>νση</a:t>
            </a:r>
            <a:r>
              <a:rPr lang="el-GR" dirty="0"/>
              <a:t> Υδάτων της Αποκεντρωμένης Διοίκησης (όπου απαιτείται). </a:t>
            </a:r>
          </a:p>
          <a:p>
            <a:pPr lvl="0"/>
            <a:r>
              <a:rPr lang="el-GR" dirty="0"/>
              <a:t>Άδεια χρήσης νερού ή Βεβαίωση απαλλαγής από την Δ/</a:t>
            </a:r>
            <a:r>
              <a:rPr lang="el-GR" dirty="0" err="1"/>
              <a:t>νση</a:t>
            </a:r>
            <a:r>
              <a:rPr lang="el-GR" dirty="0"/>
              <a:t> Υδάτων της Αποκεντρωμένης Διοίκησης (όπου απαιτείται). </a:t>
            </a:r>
          </a:p>
          <a:p>
            <a:pPr lvl="0"/>
            <a:r>
              <a:rPr lang="el-GR" dirty="0"/>
              <a:t>Λοιπές κατά περίπτωση άδειες (</a:t>
            </a:r>
            <a:r>
              <a:rPr lang="el-GR" dirty="0" err="1"/>
              <a:t>π.χ</a:t>
            </a:r>
            <a:r>
              <a:rPr lang="el-GR" dirty="0"/>
              <a:t> σύνδεση με δίκτυα ΟΚΩ κ.α.). </a:t>
            </a:r>
          </a:p>
          <a:p>
            <a:r>
              <a:rPr lang="el-GR" b="1" dirty="0"/>
              <a:t>Β4. ΤΕΥΧΗ ΔΗΜΟΠΡΑΤΗΣΗΣ</a:t>
            </a:r>
            <a:endParaRPr lang="el-GR" dirty="0"/>
          </a:p>
          <a:p>
            <a:r>
              <a:rPr lang="el-GR" b="1" dirty="0"/>
              <a:t>Β5. ΦΟΡΕΑΣ ΛΕΙΤΟΥΡΓΙΑΣ</a:t>
            </a:r>
            <a:endParaRPr lang="el-GR" dirty="0"/>
          </a:p>
          <a:p>
            <a:r>
              <a:rPr lang="el-GR" dirty="0"/>
              <a:t>Φορέας λειτουργίας θα είναι ο Δήμος (σε περίπτωση που δεν υφίσταται ΤΟΕΒ) διαφορετικά αν είναι σε ζώνη ευθύνης του ΤΟΕΒ θα είναι ο ΤΟΕΒ. Σε περίπτωση που φορέας λειτουργίας θα είναι ο Δήμος θα πρέπει είτε να έχει συντάξει Κανονισμό Άρδευσης είτε να αναφέρεται στην πρόταση ότι «δεσμεύεται να εκπονήσει Κανονισμό Άρδευσης και να τηρήσει τους Περιβαλλοντικούς Όρους</a:t>
            </a:r>
            <a:r>
              <a:rPr lang="el-GR" dirty="0" smtClean="0"/>
              <a:t>».</a:t>
            </a:r>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ΈΡΓΑ ΔΙΑΧΕΙΡΙΣΗΣ ΥΔΑΤΙΚΩΝ </a:t>
            </a:r>
            <a:r>
              <a:rPr lang="el-GR" b="1" dirty="0" smtClean="0"/>
              <a:t>ΠΟΡΩΝ</a:t>
            </a:r>
            <a:endParaRPr lang="el-GR" dirty="0"/>
          </a:p>
        </p:txBody>
      </p:sp>
      <p:sp>
        <p:nvSpPr>
          <p:cNvPr id="3" name="2 - Θέση περιεχομένου"/>
          <p:cNvSpPr>
            <a:spLocks noGrp="1"/>
          </p:cNvSpPr>
          <p:nvPr>
            <p:ph idx="1"/>
          </p:nvPr>
        </p:nvSpPr>
        <p:spPr/>
        <p:txBody>
          <a:bodyPr>
            <a:normAutofit fontScale="40000" lnSpcReduction="20000"/>
          </a:bodyPr>
          <a:lstStyle/>
          <a:p>
            <a:endParaRPr lang="el-GR" b="1" dirty="0" smtClean="0"/>
          </a:p>
          <a:p>
            <a:r>
              <a:rPr lang="el-GR" b="1" dirty="0" smtClean="0"/>
              <a:t>Α</a:t>
            </a:r>
            <a:r>
              <a:rPr lang="el-GR" b="1" dirty="0"/>
              <a:t>. ΕΚΠΟΝΗΣΗ ΜΕΛΕΤΩΝ</a:t>
            </a:r>
            <a:r>
              <a:rPr lang="el-GR" dirty="0"/>
              <a:t> </a:t>
            </a:r>
          </a:p>
          <a:p>
            <a:r>
              <a:rPr lang="el-GR" b="1" dirty="0"/>
              <a:t>Β. ΚΑΤΑΣΚΕΥΗ ΕΡΓΩΝ</a:t>
            </a:r>
            <a:endParaRPr lang="el-GR" dirty="0"/>
          </a:p>
          <a:p>
            <a:r>
              <a:rPr lang="el-GR" b="1" dirty="0"/>
              <a:t>Β1. ΑΠΑΙΤΟΥΜΕΝΕΣ ΜΕΛΕΤΕΣ - ΕΚΘΕΣΕΙΣ </a:t>
            </a:r>
            <a:endParaRPr lang="el-GR" dirty="0"/>
          </a:p>
          <a:p>
            <a:r>
              <a:rPr lang="el-GR" dirty="0"/>
              <a:t>1. Γεωργική – </a:t>
            </a:r>
            <a:r>
              <a:rPr lang="el-GR" dirty="0" err="1"/>
              <a:t>Γεωργοτεχνική</a:t>
            </a:r>
            <a:r>
              <a:rPr lang="el-GR" dirty="0"/>
              <a:t> μελέτη και Έκθεση Σκοπιμότητας</a:t>
            </a:r>
          </a:p>
          <a:p>
            <a:r>
              <a:rPr lang="el-GR" dirty="0"/>
              <a:t>2. Υδρολογική Μελέτη</a:t>
            </a:r>
          </a:p>
          <a:p>
            <a:r>
              <a:rPr lang="el-GR" dirty="0"/>
              <a:t>3. </a:t>
            </a:r>
            <a:r>
              <a:rPr lang="el-GR" dirty="0" err="1"/>
              <a:t>Οριζοντιογραφία</a:t>
            </a:r>
            <a:r>
              <a:rPr lang="el-GR" dirty="0"/>
              <a:t> και </a:t>
            </a:r>
            <a:r>
              <a:rPr lang="el-GR" dirty="0" err="1"/>
              <a:t>Μηκοτομή</a:t>
            </a:r>
            <a:r>
              <a:rPr lang="el-GR" dirty="0"/>
              <a:t> αγωγών</a:t>
            </a:r>
          </a:p>
          <a:p>
            <a:pPr lvl="0"/>
            <a:r>
              <a:rPr lang="el-GR" dirty="0"/>
              <a:t>Σε περίπτωση που το έδαφος είναι επίπεδο τότε για να είναι «ώριμο» το έργο δεν θα χρειασθεί «</a:t>
            </a:r>
            <a:r>
              <a:rPr lang="el-GR" dirty="0" err="1"/>
              <a:t>Μηκοτομή</a:t>
            </a:r>
            <a:r>
              <a:rPr lang="el-GR" dirty="0"/>
              <a:t>» της διαδρομής των αγωγών. Αυτή θα γίνει από τον ανάδοχο πριν την κατασκευή του και θα αναφέρεται στις συμβατικές υποχρεώσεις εφόσον η Τεχνική Υπηρεσία του Δήμου δεν είναι σε θέση να συντάξει τα παραπάνω σχέδια.</a:t>
            </a:r>
          </a:p>
          <a:p>
            <a:pPr lvl="0"/>
            <a:r>
              <a:rPr lang="el-GR" dirty="0"/>
              <a:t>Σε περίπτωση υψομετρικών διαφορών πρέπει να γίνει «Σχέδιο </a:t>
            </a:r>
            <a:r>
              <a:rPr lang="el-GR" dirty="0" err="1"/>
              <a:t>Μηκοτομής</a:t>
            </a:r>
            <a:r>
              <a:rPr lang="el-GR" dirty="0"/>
              <a:t>».</a:t>
            </a:r>
          </a:p>
          <a:p>
            <a:r>
              <a:rPr lang="el-GR" dirty="0"/>
              <a:t>4. Οριστική μελέτη κατασκευής (που θα περιλαμβάνει)</a:t>
            </a:r>
          </a:p>
          <a:p>
            <a:pPr lvl="0"/>
            <a:r>
              <a:rPr lang="el-GR" dirty="0"/>
              <a:t>Δίκτυο αγωγών</a:t>
            </a:r>
          </a:p>
          <a:p>
            <a:pPr lvl="0"/>
            <a:r>
              <a:rPr lang="el-GR" dirty="0"/>
              <a:t>Ηλεκτρομηχανολογικά (αν απαιτούνται)</a:t>
            </a:r>
          </a:p>
          <a:p>
            <a:r>
              <a:rPr lang="el-GR" dirty="0"/>
              <a:t>5. Μελέτη Περιβαλλοντικών Επιπτώσεων ή Βεβαίωση Απαλλαγής</a:t>
            </a:r>
          </a:p>
          <a:p>
            <a:r>
              <a:rPr lang="el-GR" dirty="0"/>
              <a:t>6. Αποκατάσταση Τομών</a:t>
            </a:r>
          </a:p>
          <a:p>
            <a:pPr lvl="0"/>
            <a:r>
              <a:rPr lang="el-GR" dirty="0"/>
              <a:t>Μελέτη Οδοποιίας και τεχνικών έργων (μόνο στην περίπτωση που οι δαπάνες οδοποιίας και τεχνικών υπερβαίνουν το 10% της συνολικής δαπάνης).</a:t>
            </a:r>
          </a:p>
          <a:p>
            <a:r>
              <a:rPr lang="el-GR" dirty="0"/>
              <a:t>7. ΣΑΥ &amp; ΦΑΥ</a:t>
            </a:r>
          </a:p>
          <a:p>
            <a:r>
              <a:rPr lang="el-GR" dirty="0"/>
              <a:t>8. Χρηματοοικονομική ανάλυση προσδιορισμού του προς χρηματοδότηση ποσού (για έργα που παράγουν έσοδα) ή βεβαίωση μη παραγωγής εσόδων</a:t>
            </a:r>
            <a:r>
              <a:rPr lang="el-GR" dirty="0" smtClean="0"/>
              <a:t>.</a:t>
            </a:r>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ΈΡΓΑ ΔΙΑΧΕΙΡΙΣΗΣ ΥΔΑΤΙΚΩΝ </a:t>
            </a:r>
            <a:r>
              <a:rPr lang="el-GR" b="1" dirty="0" smtClean="0"/>
              <a:t>ΠΟΡΩΝ</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b="1" dirty="0" smtClean="0"/>
              <a:t>Β2</a:t>
            </a:r>
            <a:r>
              <a:rPr lang="el-GR" b="1" dirty="0"/>
              <a:t>. ΑΔΕΙΟΔΟΤΗΣΕΙΣ</a:t>
            </a:r>
            <a:endParaRPr lang="el-GR" dirty="0"/>
          </a:p>
          <a:p>
            <a:pPr lvl="0"/>
            <a:r>
              <a:rPr lang="el-GR" dirty="0"/>
              <a:t>Εγκεκριμένοι Περιβαλλοντικοί Όροι που ενσωματώνουν παρατηρήσεις των εμπλεκόμενων υπηρεσιών (Αρχαιολογίας, Δασαρχείο, κ.λ.π. κατά περίπτωση) που περιέχονται στην εγκεκριμένη Μελέτη Περιβαλλοντικών Επιπτώσεων </a:t>
            </a:r>
          </a:p>
          <a:p>
            <a:pPr lvl="0"/>
            <a:r>
              <a:rPr lang="el-GR" dirty="0"/>
              <a:t>Γνωμοδοτήσεις – άδειες από λοιπές κατά περίπτωση υπηρεσίες (π.χ. Αρχαιολογίας, Δασαρχείου, κ.λ.π.) </a:t>
            </a:r>
          </a:p>
          <a:p>
            <a:pPr lvl="0"/>
            <a:r>
              <a:rPr lang="el-GR" dirty="0"/>
              <a:t>Άδεια εκτέλεσης έργων αξιοποίησης υδατικών πόρων ή Βεβαίωση απαλλαγής από την Δ/</a:t>
            </a:r>
            <a:r>
              <a:rPr lang="el-GR" dirty="0" err="1"/>
              <a:t>νση</a:t>
            </a:r>
            <a:r>
              <a:rPr lang="el-GR" dirty="0"/>
              <a:t> Υδάτων της Αποκεντρωμένης Διοίκησης. (όπου απαιτείται). </a:t>
            </a:r>
          </a:p>
          <a:p>
            <a:pPr lvl="0"/>
            <a:r>
              <a:rPr lang="el-GR" dirty="0"/>
              <a:t>Άδεια χρήσης νερού ή Βεβαίωση απαλλαγής από την Δ/</a:t>
            </a:r>
            <a:r>
              <a:rPr lang="el-GR" dirty="0" err="1"/>
              <a:t>νση</a:t>
            </a:r>
            <a:r>
              <a:rPr lang="el-GR" dirty="0"/>
              <a:t> Υδάτων της Αποκεντρωμένης Διοίκησης (όπου απαιτείται). </a:t>
            </a:r>
          </a:p>
          <a:p>
            <a:pPr lvl="0"/>
            <a:r>
              <a:rPr lang="el-GR" dirty="0"/>
              <a:t>Έγγραφο της Αρμόδιας Υπηρεσίας της Περιφέρειας για υλοποίηση του αρδευτικού δικτύου σε αρδευόμενη έκταση. </a:t>
            </a:r>
          </a:p>
          <a:p>
            <a:r>
              <a:rPr lang="el-GR" b="1" dirty="0"/>
              <a:t>Β3. ΤΕΥΧΗ ΔΗΜΟΠΡΑΤΗΣΗΣ</a:t>
            </a:r>
            <a:r>
              <a:rPr lang="el-GR" dirty="0"/>
              <a:t> </a:t>
            </a:r>
          </a:p>
          <a:p>
            <a:r>
              <a:rPr lang="el-GR" b="1" dirty="0"/>
              <a:t>Β4. ΦΟΡΕΑΣ ΛΕΙΤΟΥΡΓΙΑΣ </a:t>
            </a:r>
            <a:endParaRPr lang="el-GR" dirty="0"/>
          </a:p>
          <a:p>
            <a:r>
              <a:rPr lang="el-GR" dirty="0"/>
              <a:t>Φορέας λειτουργίας θα είναι ο Δήμος (σε περίπτωση που δεν υφίσταται </a:t>
            </a:r>
            <a:r>
              <a:rPr lang="en-US" dirty="0"/>
              <a:t>T</a:t>
            </a:r>
            <a:r>
              <a:rPr lang="el-GR" dirty="0"/>
              <a:t>ΟΕΒ) διαφορετικά αν είναι σε ζώνη ευθύνης του </a:t>
            </a:r>
            <a:r>
              <a:rPr lang="en-US" dirty="0"/>
              <a:t>T</a:t>
            </a:r>
            <a:r>
              <a:rPr lang="el-GR" dirty="0"/>
              <a:t>ΟΕΒ θα είναι ο </a:t>
            </a:r>
            <a:r>
              <a:rPr lang="en-US" dirty="0"/>
              <a:t>T</a:t>
            </a:r>
            <a:r>
              <a:rPr lang="el-GR" dirty="0"/>
              <a:t>ΟΕΒ. Σε περίπτωση που φορέας λειτουργίας θα είναι ο Δήμος θα πρέπει είτε να έχει συντάξει Κανονισμό Άρδευσης είτε να αναφέρεται στην πρόταση ότι «δεσμεύεται να εκπονήσει Κανονισμό Άρδευσης και να τηρήσει τους Περιβαλλοντικούς Όρους».</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ΜΙΚΡΑ ΕΡΓΑ ΠΡΟΣΒΑΣΗΣ ΣΤΙΣ ΓΕΩΡΓΙΚΕΣ </a:t>
            </a:r>
            <a:r>
              <a:rPr lang="el-GR" b="1" dirty="0" smtClean="0"/>
              <a:t>ΕΚΜΕΤΑΛΛΕΥΣΕΙΣ</a:t>
            </a:r>
            <a:endParaRPr lang="el-GR" dirty="0"/>
          </a:p>
        </p:txBody>
      </p:sp>
      <p:sp>
        <p:nvSpPr>
          <p:cNvPr id="3" name="2 - Θέση περιεχομένου"/>
          <p:cNvSpPr>
            <a:spLocks noGrp="1"/>
          </p:cNvSpPr>
          <p:nvPr>
            <p:ph idx="1"/>
          </p:nvPr>
        </p:nvSpPr>
        <p:spPr/>
        <p:txBody>
          <a:bodyPr>
            <a:normAutofit fontScale="40000" lnSpcReduction="20000"/>
          </a:bodyPr>
          <a:lstStyle/>
          <a:p>
            <a:endParaRPr lang="el-GR" b="1" dirty="0" smtClean="0"/>
          </a:p>
          <a:p>
            <a:r>
              <a:rPr lang="el-GR" b="1" dirty="0" smtClean="0"/>
              <a:t>Α</a:t>
            </a:r>
            <a:r>
              <a:rPr lang="el-GR" b="1" dirty="0"/>
              <a:t>. ΕΚΠΟΝΗΣΗ ΜΕΛΕΤΩΝ</a:t>
            </a:r>
            <a:r>
              <a:rPr lang="el-GR" dirty="0"/>
              <a:t> </a:t>
            </a:r>
          </a:p>
          <a:p>
            <a:r>
              <a:rPr lang="el-GR" b="1" dirty="0"/>
              <a:t>Β. ΚΑΤΑΣΚΕΥΗ ΕΡΓΩΝ</a:t>
            </a:r>
            <a:endParaRPr lang="el-GR" dirty="0"/>
          </a:p>
          <a:p>
            <a:r>
              <a:rPr lang="el-GR" b="1" dirty="0"/>
              <a:t>Β1. ΑΠΑΙΤΟΥΜΕΝΕΣ ΜΕΛΕΤΕΣ - ΕΚΘΕΣΕΙΣ </a:t>
            </a:r>
            <a:endParaRPr lang="el-GR" dirty="0"/>
          </a:p>
          <a:p>
            <a:r>
              <a:rPr lang="el-GR" dirty="0"/>
              <a:t>1. Έκθεση Σκοπιμότητας </a:t>
            </a:r>
          </a:p>
          <a:p>
            <a:r>
              <a:rPr lang="el-GR" dirty="0"/>
              <a:t>2. </a:t>
            </a:r>
            <a:r>
              <a:rPr lang="el-GR" dirty="0" err="1"/>
              <a:t>Οριζοντιογραφία</a:t>
            </a:r>
            <a:r>
              <a:rPr lang="el-GR" dirty="0"/>
              <a:t> - </a:t>
            </a:r>
            <a:r>
              <a:rPr lang="el-GR" dirty="0" err="1"/>
              <a:t>Μηκοτομή</a:t>
            </a:r>
            <a:r>
              <a:rPr lang="el-GR" dirty="0"/>
              <a:t> </a:t>
            </a:r>
          </a:p>
          <a:p>
            <a:r>
              <a:rPr lang="el-GR" dirty="0"/>
              <a:t>3. Οριστική μελέτη κατασκευής </a:t>
            </a:r>
          </a:p>
          <a:p>
            <a:r>
              <a:rPr lang="el-GR" dirty="0"/>
              <a:t>4. Μελέτη τεχνικών έργων οδού (θα περιλαμβάνονται στην οριστική μελέτη) </a:t>
            </a:r>
          </a:p>
          <a:p>
            <a:r>
              <a:rPr lang="el-GR" dirty="0"/>
              <a:t>5. Αποκατάσταση τομών (όπου απαιτείται) </a:t>
            </a:r>
          </a:p>
          <a:p>
            <a:r>
              <a:rPr lang="el-GR" dirty="0"/>
              <a:t>6. Μελέτη οριζόντιας και κατακόρυφης σήμανσης (όπου απαιτείται) </a:t>
            </a:r>
          </a:p>
          <a:p>
            <a:r>
              <a:rPr lang="el-GR" dirty="0"/>
              <a:t>7. Μελέτη περιβαλλοντικών Επιπτώσεων ή βεβαίωση Απαλλαγής από αρμόδια Υπηρεσία. </a:t>
            </a:r>
          </a:p>
          <a:p>
            <a:r>
              <a:rPr lang="el-GR" dirty="0"/>
              <a:t>8. ΣΑΥ &amp; ΦΑΥ</a:t>
            </a:r>
          </a:p>
          <a:p>
            <a:r>
              <a:rPr lang="el-GR" b="1" dirty="0"/>
              <a:t>Β2. ΑΠΑΛΛΟΤΡΙΩΣΕΙΣ</a:t>
            </a:r>
            <a:endParaRPr lang="el-GR" dirty="0"/>
          </a:p>
          <a:p>
            <a:r>
              <a:rPr lang="el-GR" b="1" dirty="0"/>
              <a:t>Β3. ΑΔΕΙΟΔΟΤΗΣΕΙΣ </a:t>
            </a:r>
            <a:endParaRPr lang="el-GR" dirty="0"/>
          </a:p>
          <a:p>
            <a:pPr lvl="0"/>
            <a:r>
              <a:rPr lang="el-GR" dirty="0"/>
              <a:t>Εγκεκριμένοι Περιβαλλοντικοί Όροι που ενσωματώνουν παρατηρήσεις των εμπλεκόμενων υπηρεσιών (Αρχαιολογίας, Δασαρχείο, κ.λ.π. κατά περίπτωση) που περιέχονται στην εγκεκριμένη Μελέτη Περιβαλλοντικών Επιπτώσεων </a:t>
            </a:r>
          </a:p>
          <a:p>
            <a:pPr lvl="0"/>
            <a:r>
              <a:rPr lang="el-GR" dirty="0"/>
              <a:t>Γνωμοδότηση – άδειες από λοιπές κατά περίπτωση υπηρεσίες (π.χ. Αρχαιολογίας, Δασαρχείου, κ.λ.π.) </a:t>
            </a:r>
          </a:p>
          <a:p>
            <a:pPr lvl="0"/>
            <a:r>
              <a:rPr lang="el-GR" dirty="0"/>
              <a:t>Έγγραφο από την Διεύθυνση Αγροτικής Οικονομίας και Κτηνιατρικής της Περιφερειακής Ενότητας (ότι οι επεμβάσεις γίνονται σε αγροτική οδό που εξυπηρετεί γεωργικές ή κτηνοτροφικές εκμεταλλεύσεις) </a:t>
            </a:r>
          </a:p>
          <a:p>
            <a:r>
              <a:rPr lang="el-GR" b="1" dirty="0"/>
              <a:t>Β4. ΤΕΥΧΗ ΔΗΜΟΠΡΑΤΗΣΗΣ</a:t>
            </a:r>
            <a:r>
              <a:rPr lang="el-GR" dirty="0"/>
              <a:t> </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300" b="1" dirty="0"/>
              <a:t>ΧΩΡΟΙ ΑΣΚΗΣΗΣ ΠΟΛΙΤΙΣΤΙΚΩΝ, ΑΘΛΗΤΙΚΩΝ, ΕΚΠΑΙΔΕΥΤΙΚΩΝ, ΠΕΡΙΒΑΛΛΟΝΤΙΚΩΝ ΔΡΑΣΤΗΡΙΟΤΗΤΩΝ, ΚΑΘΩΣ ΚΑΙ ΔΡΑΣΤΗΡΙΟΤΗΤΩΝ ΚΟΙΝΩΝΙΚΗΣ ΠΡΟΣΤΑΣΙΑΣ ΚΑΙ ΑΛΛΗΛΕΓΓΥΗΣ, ΟΠΩΣ ΚΕΝΤΡΑ ΦΡΟΝΤΙΔΑΣ ΠΑΙΔΙΩΝ ΠΡΟΣΧΟΛΙΚΗΣ ΗΛΙΚΙΑΣ, ΔΗΜΟΤΙΚΕΣ ΒΙΒΛΙΟΘΗΚΕΣ, ΩΔΕΙΑ </a:t>
            </a:r>
            <a:endParaRPr lang="el-GR" sz="1300" dirty="0"/>
          </a:p>
        </p:txBody>
      </p:sp>
      <p:sp>
        <p:nvSpPr>
          <p:cNvPr id="3" name="2 - Θέση περιεχομένου"/>
          <p:cNvSpPr>
            <a:spLocks noGrp="1"/>
          </p:cNvSpPr>
          <p:nvPr>
            <p:ph idx="1"/>
          </p:nvPr>
        </p:nvSpPr>
        <p:spPr/>
        <p:txBody>
          <a:bodyPr>
            <a:normAutofit fontScale="25000" lnSpcReduction="20000"/>
          </a:bodyPr>
          <a:lstStyle/>
          <a:p>
            <a:endParaRPr lang="el-GR" b="1" dirty="0" smtClean="0"/>
          </a:p>
          <a:p>
            <a:r>
              <a:rPr lang="el-GR" sz="4800" b="1" dirty="0" smtClean="0"/>
              <a:t>Α</a:t>
            </a:r>
            <a:r>
              <a:rPr lang="el-GR" sz="4800" b="1" dirty="0"/>
              <a:t>. ΕΚΠΟΝΗΣΗ ΜΕΛΕΤΩΝ</a:t>
            </a:r>
            <a:r>
              <a:rPr lang="el-GR" sz="4800" dirty="0"/>
              <a:t> </a:t>
            </a:r>
          </a:p>
          <a:p>
            <a:r>
              <a:rPr lang="el-GR" sz="4800" b="1" dirty="0"/>
              <a:t>Β. ΚΑΤΑΣΚΕΥΗ ΕΡΓΩΝ </a:t>
            </a:r>
            <a:endParaRPr lang="el-GR" sz="4800" dirty="0"/>
          </a:p>
          <a:p>
            <a:r>
              <a:rPr lang="el-GR" sz="4800" b="1" dirty="0"/>
              <a:t>Β1. ΑΠΑΙΤΟΥΜΕΝΕΣ ΜΕΛΕΤΕΣ - ΕΚΘΕΣΕΙΣ </a:t>
            </a:r>
            <a:endParaRPr lang="el-GR" sz="4800" dirty="0"/>
          </a:p>
          <a:p>
            <a:r>
              <a:rPr lang="el-GR" sz="4800" dirty="0"/>
              <a:t>1. Έκθεση Σκοπιμότητας </a:t>
            </a:r>
          </a:p>
          <a:p>
            <a:r>
              <a:rPr lang="el-GR" sz="4800" dirty="0"/>
              <a:t>2. Τοπογραφική Αποτύπωση </a:t>
            </a:r>
          </a:p>
          <a:p>
            <a:r>
              <a:rPr lang="el-GR" sz="4800" dirty="0"/>
              <a:t>3.Οριστική μελέτη κατασκευής (Αρχιτεκτονική, Στατική, Ηλεκτρομηχανολογική, Υδραυλική, Θερμομόνωσης, Διαμόρφωσης Περιβάλλοντος Χώρου και όποια άλλη απαιτείται κατά περίπτωση) </a:t>
            </a:r>
          </a:p>
          <a:p>
            <a:r>
              <a:rPr lang="el-GR" sz="4800" dirty="0"/>
              <a:t>4. Εδαφοτεχνική μελέτη όπου απαιτείται </a:t>
            </a:r>
          </a:p>
          <a:p>
            <a:r>
              <a:rPr lang="el-GR" sz="4800" dirty="0"/>
              <a:t>5. Μελέτη περιβαλλοντικών Επιπτώσεων ή βεβαίωση Απαλλαγής από αρμόδια Υπηρεσία </a:t>
            </a:r>
          </a:p>
          <a:p>
            <a:r>
              <a:rPr lang="el-GR" sz="4800" dirty="0"/>
              <a:t>6. ΣΑΥ &amp; ΦΑΥ</a:t>
            </a:r>
          </a:p>
          <a:p>
            <a:r>
              <a:rPr lang="el-GR" sz="4800" dirty="0"/>
              <a:t>7. Χρηματοοικονομική ανάλυση προσδιορισμού του προς χρηματοδότηση ποσού (για έργα που παράγουν έσοδα) ή βεβαίωση μη παραγωγής εσόδων. </a:t>
            </a:r>
          </a:p>
          <a:p>
            <a:r>
              <a:rPr lang="el-GR" sz="4800" b="1" dirty="0"/>
              <a:t>Β2. ΑΠΑΛΛΟΤΡΙΩΣΕΙΣ</a:t>
            </a:r>
            <a:r>
              <a:rPr lang="el-GR" sz="4800" dirty="0"/>
              <a:t> </a:t>
            </a:r>
          </a:p>
          <a:p>
            <a:r>
              <a:rPr lang="el-GR" sz="4800" b="1" dirty="0"/>
              <a:t>Β3. ΑΔΕΙΟΔΟΤΗΣΕΙΣ </a:t>
            </a:r>
            <a:endParaRPr lang="el-GR" sz="4800" dirty="0"/>
          </a:p>
          <a:p>
            <a:pPr lvl="0"/>
            <a:r>
              <a:rPr lang="el-GR" sz="4800" dirty="0"/>
              <a:t>Εγκεκριμένοι Περιβαλλοντικοί Όροι που ενσωματώνουν παρατηρήσεις των εμπλεκόμενων υπηρεσιών (Αρχαιολογίας, Εφορία Νεοτέρων Μνημείων, κ.λ.π. κατά περίπτωση) ως απόρροια της εγκεκριμένης Μελέτης Περιβαλλοντικών Επιπτώσεων</a:t>
            </a:r>
          </a:p>
          <a:p>
            <a:pPr lvl="0"/>
            <a:r>
              <a:rPr lang="el-GR" sz="4800" dirty="0"/>
              <a:t>Γνωμοδοτήσεις – άδειες από λοιπές κατά περίπτωση υπηρεσίες (π.χ. Αρχαιολογίας, Εφορία Νεοτέρων Μνημείων, κ.λ.π.)</a:t>
            </a:r>
          </a:p>
          <a:p>
            <a:pPr lvl="0"/>
            <a:r>
              <a:rPr lang="el-GR" sz="4800" dirty="0"/>
              <a:t>Πολεοδομία (Οικοδομική άδεια) </a:t>
            </a:r>
          </a:p>
          <a:p>
            <a:pPr lvl="0"/>
            <a:r>
              <a:rPr lang="el-GR" sz="4800" dirty="0"/>
              <a:t>Σε περιπτώσεις παραδοσιακών ή διατηρητέων κτιρίων το έγγραφο χαρακτηρισμού από την αρμόδια Υπηρεσία (ΥΠΟΥΡΓΕΙΟ ΠΕΡΙΒΑΛΛΟΝΤΟΣ, ΕΝΕΡΓΕΙΑΣ ΚΑΙ ΚΛΙΜΑΤΙΚΗΣ ΑΛΛΑΓΗΣ, ΥΠΟΥΡΓΕΙΟ ΠΟΛΙΤΙΣΜΟΥ ΚΑΙ ΤΟΥΡΙΣΜΟΥ, ΥΠΟΥΡΓΕΙΟ ΘΑΛΑΣΣΙΩΝ ΥΠΟΘΕΣΕΩΝ ΝΗΣΩΝ ΚΑΙ ΑΛΙΕΙΑΣ, κ.λ.π.) </a:t>
            </a:r>
          </a:p>
          <a:p>
            <a:pPr lvl="0"/>
            <a:r>
              <a:rPr lang="el-GR" sz="4800" dirty="0"/>
              <a:t>Συγκεκριμένα για τις βιβλιοθήκες απαιτείται το Φ.Ε.Κ. σύστασης νομικού προσώπου για την λειτουργία τους και εξασφάλιση προσωπικού για την λειτουργία τους. </a:t>
            </a:r>
          </a:p>
          <a:p>
            <a:pPr lvl="0"/>
            <a:r>
              <a:rPr lang="el-GR" sz="4800" dirty="0"/>
              <a:t>Τίτλοι Ιδιοκτησίας ή οποιοδήποτε αποδεικτικό νόμιμης κατοχής ή ενοικιαστήριο τουλάχιστον 20 ετών. </a:t>
            </a:r>
          </a:p>
          <a:p>
            <a:pPr lvl="0"/>
            <a:r>
              <a:rPr lang="el-GR" sz="4800" dirty="0"/>
              <a:t>Για τα Κέντρα φροντίδας παιδιών προσχολικής ηλικίας και τα ωδεία απαιτούνται Αποδεικτικά του Φορέα Διαχείρισης και Λειτουργίας. </a:t>
            </a:r>
          </a:p>
          <a:p>
            <a:r>
              <a:rPr lang="el-GR" sz="4800" b="1" dirty="0"/>
              <a:t>Β4. ΤΕΥΧΗ ΔΗΜΟΠΡΑΤΗΣΗΣ</a:t>
            </a:r>
            <a:endParaRPr lang="el-GR" sz="4800" dirty="0"/>
          </a:p>
          <a:p>
            <a:r>
              <a:rPr lang="el-GR" sz="4800" b="1" dirty="0"/>
              <a:t>Γ. ΠΡΟΜΗΘΕΙΑ</a:t>
            </a:r>
            <a:endParaRPr lang="el-GR" sz="4800"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a:t>ΒΕΛΤΙΩΣΗ ΚΑΙ ΑΝΑΠΛΑΣΗ ΚΟΙΝΟΧΡΗΣΤΩΝ ΧΩΡΩΝ (ΟΠΩΣ ΔΙΑΜΟΡΦΩΣΗ ΥΠΑΙΘΡΙΩΝ ΧΩΡΩΝ, ΠΛΑΚΟΣΤΡΩΣΕΙΣ – ΠΕΖΟΔΡΟΜΗΣΕΙΣ, ΦΩΤΙΣΜΟΣ, ΥΠΟΓΕΙΟΠΟΙΗΣΗ ΚΑΛΩΔΙΩΝ)</a:t>
            </a:r>
            <a:endParaRPr lang="el-GR" sz="1800" dirty="0"/>
          </a:p>
        </p:txBody>
      </p:sp>
      <p:sp>
        <p:nvSpPr>
          <p:cNvPr id="3" name="2 - Θέση περιεχομένου"/>
          <p:cNvSpPr>
            <a:spLocks noGrp="1"/>
          </p:cNvSpPr>
          <p:nvPr>
            <p:ph idx="1"/>
          </p:nvPr>
        </p:nvSpPr>
        <p:spPr/>
        <p:txBody>
          <a:bodyPr>
            <a:normAutofit fontScale="25000" lnSpcReduction="20000"/>
          </a:bodyPr>
          <a:lstStyle/>
          <a:p>
            <a:r>
              <a:rPr lang="el-GR" sz="4800" b="1" dirty="0"/>
              <a:t>Α. ΕΚΠΟΝΗΣΗ ΜΕΛΕΤΩΝ</a:t>
            </a:r>
            <a:endParaRPr lang="el-GR" sz="4800" dirty="0"/>
          </a:p>
          <a:p>
            <a:r>
              <a:rPr lang="el-GR" sz="4800" b="1" dirty="0"/>
              <a:t>Β. ΚΑΤΑΣΚΕΥΗ ΕΡΓΩΝ</a:t>
            </a:r>
            <a:endParaRPr lang="el-GR" sz="4800" dirty="0"/>
          </a:p>
          <a:p>
            <a:r>
              <a:rPr lang="el-GR" sz="4800" b="1" dirty="0"/>
              <a:t>Β1. ΑΠΑΙΤΟΥΜΕΝΕΣ ΜΕΛΕΤΕΣ - ΕΚΘΕΣΕΙΣ</a:t>
            </a:r>
            <a:endParaRPr lang="el-GR" sz="4800" dirty="0"/>
          </a:p>
          <a:p>
            <a:r>
              <a:rPr lang="el-GR" sz="4800" dirty="0"/>
              <a:t>1. Τοπογραφική Αποτύπωση</a:t>
            </a:r>
          </a:p>
          <a:p>
            <a:r>
              <a:rPr lang="el-GR" sz="4800" dirty="0"/>
              <a:t>2. Οριστική μελέτη. Η οριστική μελέτη θα περιλαμβάνει το σύνολο των μελετών που απαιτούνται προκειμένου να γίνει η συνολική ανάπλαση του οικισμού ή τμήματος αυτού όπως ήδη έχει περιγραφή στην πρόταση. Τέτοιου είδους μελέτες είναι Αρχιτεκτονική, Στατική, Ηλεκτρομηχανολογική, Διαμόρφωσης Χώρων, Ηλεκτροφωτισμού, Ηλεκτρομηχανολογική κ.λ.π.)</a:t>
            </a:r>
          </a:p>
          <a:p>
            <a:r>
              <a:rPr lang="el-GR" sz="4800" dirty="0"/>
              <a:t>3. Εδαφοτεχνική μελέτη (όπου απαιτείται)</a:t>
            </a:r>
          </a:p>
          <a:p>
            <a:r>
              <a:rPr lang="el-GR" sz="4800" dirty="0"/>
              <a:t>4. Μελέτη ηλεκτροφωτισμού</a:t>
            </a:r>
          </a:p>
          <a:p>
            <a:r>
              <a:rPr lang="el-GR" sz="4800" dirty="0"/>
              <a:t>5. Μελέτη περιβαλλοντικών Επιπτώσεων ή βεβαίωση Απαλλαγής από αρμόδια Υπηρεσία</a:t>
            </a:r>
          </a:p>
          <a:p>
            <a:r>
              <a:rPr lang="el-GR" sz="4800" dirty="0"/>
              <a:t>6. ΣΑΥ &amp; ΦΑΥ</a:t>
            </a:r>
          </a:p>
          <a:p>
            <a:r>
              <a:rPr lang="el-GR" sz="4800" u="sng" dirty="0"/>
              <a:t>Εάν περιλαμβάνονται και έργα εσωτερικής οδοποιίας απαιτείται επιπλέον :</a:t>
            </a:r>
            <a:endParaRPr lang="el-GR" sz="4800" dirty="0"/>
          </a:p>
          <a:p>
            <a:r>
              <a:rPr lang="el-GR" sz="4800" dirty="0"/>
              <a:t>1. </a:t>
            </a:r>
            <a:r>
              <a:rPr lang="el-GR" sz="4800" dirty="0" err="1"/>
              <a:t>Οριζοντιογραφία</a:t>
            </a:r>
            <a:endParaRPr lang="el-GR" sz="4800" dirty="0"/>
          </a:p>
          <a:p>
            <a:r>
              <a:rPr lang="el-GR" sz="4800" dirty="0"/>
              <a:t>2. </a:t>
            </a:r>
            <a:r>
              <a:rPr lang="el-GR" sz="4800" dirty="0" err="1"/>
              <a:t>Μηκοτομές</a:t>
            </a:r>
            <a:r>
              <a:rPr lang="el-GR" sz="4800" dirty="0"/>
              <a:t> (όπου απαιτείται)</a:t>
            </a:r>
          </a:p>
          <a:p>
            <a:r>
              <a:rPr lang="el-GR" sz="4800" dirty="0"/>
              <a:t>3. Οριστική μελέτη κατασκευής</a:t>
            </a:r>
          </a:p>
          <a:p>
            <a:r>
              <a:rPr lang="el-GR" sz="4800" dirty="0"/>
              <a:t>4. Μελέτη τεχνικών έργων οδού</a:t>
            </a:r>
          </a:p>
          <a:p>
            <a:r>
              <a:rPr lang="el-GR" sz="4800" dirty="0"/>
              <a:t>5. Μελέτη οριζόντιας κατακόρυφης σήμανσης (όπου απαιτείται)</a:t>
            </a:r>
          </a:p>
          <a:p>
            <a:r>
              <a:rPr lang="el-GR" sz="4800" b="1" dirty="0"/>
              <a:t>Β2. ΑΠΑΛΛΟΤΡΙΩΣΕΙΣ</a:t>
            </a:r>
            <a:endParaRPr lang="el-GR" sz="4800" dirty="0"/>
          </a:p>
          <a:p>
            <a:r>
              <a:rPr lang="el-GR" sz="4800" b="1" dirty="0"/>
              <a:t>Β3. ΑΔΕΙΟΔΟΤΗΣΕΙΣ </a:t>
            </a:r>
            <a:endParaRPr lang="el-GR" sz="4800" dirty="0"/>
          </a:p>
          <a:p>
            <a:pPr lvl="0"/>
            <a:r>
              <a:rPr lang="el-GR" sz="4800" dirty="0"/>
              <a:t>Εγκεκριμένοι Περιβαλλοντικοί Όροι που ενσωματώνουν παρατηρήσεις των εμπλεκόμενων υπηρεσιών (Αρχαιολογίας, Εφορία Νεοτέρων Μνημείων, κ.λ.π. κατά περίπτωση) που περιέχονται στην εγκεκριμένη Μελέτη Περιβαλλοντικών Επιπτώσεων</a:t>
            </a:r>
          </a:p>
          <a:p>
            <a:pPr lvl="0"/>
            <a:r>
              <a:rPr lang="el-GR" sz="4800" dirty="0"/>
              <a:t>Γνωμοδότηση– άδειες από λοιπές κατά περίπτωση υπηρεσίες (π.χ. Αρχαιολογίας, Εφορία Νεοτέρων Μνημείων, ΥΠΟΥΡΓΕΙΟ ΠΕΡΙΒΑΛΛΟΝΤΟΣ, ΕΝΕΡΓΕΙΑΣ ΚΑΙ ΚΛΙΜΑΤΙΚΗΣ ΑΛΛΑΓΗΣ, ΥΠΟΥΡΓΕΙΟ ΠΟΛΙΤΙΣΜΟΥ ΚΑΙ ΤΟΥΡΙΣΜΟΥ, ΣΧΟΠ, ΕΠΑΕ, κ.λ.π.)</a:t>
            </a:r>
          </a:p>
          <a:p>
            <a:pPr lvl="0"/>
            <a:r>
              <a:rPr lang="el-GR" sz="4800" dirty="0"/>
              <a:t>Λοιπές κατά περίπτωση άδειες (π.χ. σύνδεση με δίκτυα ΟΚΩ)</a:t>
            </a:r>
          </a:p>
          <a:p>
            <a:pPr lvl="0"/>
            <a:r>
              <a:rPr lang="el-GR" sz="4800" dirty="0"/>
              <a:t>Σε περιπτώσεις επέμβασης σε παραδοσιακά ή διατηρητέα κτίρια πρέπει το έγγραφο χαρακτηρισμού από την αρμόδια Υπηρεσία (ΥΠΟΥΡΓΕΙΟ ΠΕΡΙΒΑΛΛΟΝΤΟΣ, ΕΝΕΡΓΕΙΑΣ ΚΑΙ ΚΛΙΜΑΤΙΚΗΣ ΑΛΛΑΓΗΣ, ΥΠΟΥΡΓΕΙΟ ΠΟΛΙΤΙΣΜΟΥ ΚΑΙ ΤΟΥΡΙΣΜΟΥ, ΥΠΟΥΡΓΕΙΟ ΘΑΛΑΣΣΙΩΝ ΥΠΟΘΕΣΕΩΝ ΝΗΣΩΝ ΚΑΙ ΑΛΙΕΙΑΣ, κ.λ.π.)</a:t>
            </a:r>
          </a:p>
          <a:p>
            <a:pPr lvl="0"/>
            <a:r>
              <a:rPr lang="el-GR" sz="4800" dirty="0"/>
              <a:t>Θεώρηση Μελέτης από την Ε.Π.Α.Ε.</a:t>
            </a:r>
          </a:p>
          <a:p>
            <a:r>
              <a:rPr lang="el-GR" sz="4800" b="1" dirty="0"/>
              <a:t>Β4. ΤΕΥΧΗ ΔΗΜΟΠΡΑΤΗΣΗΣ</a:t>
            </a:r>
            <a:endParaRPr lang="el-GR" sz="4800"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ΑΠΟΚΑΤΑΣΤΑΣΗ ΚΤΙΡΙΩΝ ΓΙΑ ΚΟΙΝΩΦΕΛΗ </a:t>
            </a:r>
            <a:r>
              <a:rPr lang="el-GR" b="1" dirty="0" smtClean="0"/>
              <a:t>ΣΚΟΠΟ</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l-GR" sz="5600" b="1" dirty="0"/>
              <a:t>Α. ΕΚΠΟΝΗΣΗ ΜΕΛΕΤΩΝ</a:t>
            </a:r>
            <a:endParaRPr lang="el-GR" sz="5600" dirty="0"/>
          </a:p>
          <a:p>
            <a:r>
              <a:rPr lang="el-GR" sz="5600" b="1" dirty="0"/>
              <a:t>Β. ΚΑΤΑΣΚΕΥΗ ΕΡΓΩΝ</a:t>
            </a:r>
            <a:endParaRPr lang="el-GR" sz="5600" dirty="0"/>
          </a:p>
          <a:p>
            <a:r>
              <a:rPr lang="el-GR" sz="5600" b="1" dirty="0"/>
              <a:t>Β1. ΑΠΑΙΤΟΥΜΕΝΕΣ ΜΕΛΕΤΕΣ - ΕΚΘΕΣΕΙΣ</a:t>
            </a:r>
            <a:endParaRPr lang="el-GR" sz="5600" dirty="0"/>
          </a:p>
          <a:p>
            <a:r>
              <a:rPr lang="el-GR" sz="5600" dirty="0"/>
              <a:t>1. Έκθεση Σκοπιμότητας</a:t>
            </a:r>
          </a:p>
          <a:p>
            <a:r>
              <a:rPr lang="el-GR" sz="5600" dirty="0"/>
              <a:t>2. Τοπογραφική Αποτύπωση</a:t>
            </a:r>
          </a:p>
          <a:p>
            <a:r>
              <a:rPr lang="el-GR" sz="5600" dirty="0"/>
              <a:t>3.Οριστική μελέτη κατασκευής (Αρχιτεκτονική, Στατική, Ηλεκτρομηχανολογική, Υδραυλική, Θερμομόνωσης, Διαμόρφωσης Περιβάλλοντα Χώρου και όποια άλλη απαιτείται κατά περίπτωση)</a:t>
            </a:r>
          </a:p>
          <a:p>
            <a:r>
              <a:rPr lang="el-GR" sz="5600" dirty="0"/>
              <a:t>4. Εδαφοτεχνική μελέτη όπου απαιτείται</a:t>
            </a:r>
          </a:p>
          <a:p>
            <a:r>
              <a:rPr lang="el-GR" sz="5600" dirty="0"/>
              <a:t>5. Μελέτη περιβαλλοντικών Επιπτώσεων ή βεβαίωση Απαλλαγής από αρμόδια Υπηρεσία</a:t>
            </a:r>
          </a:p>
          <a:p>
            <a:r>
              <a:rPr lang="el-GR" sz="5600" dirty="0"/>
              <a:t>6. ΣΑΥ &amp; ΦΑΥ</a:t>
            </a:r>
          </a:p>
          <a:p>
            <a:r>
              <a:rPr lang="el-GR" sz="5600" b="1" dirty="0"/>
              <a:t>Β2. ΑΠΑΛΛΟΤΡΙΩΣΕΙΣ</a:t>
            </a:r>
            <a:endParaRPr lang="el-GR" sz="5600" dirty="0"/>
          </a:p>
          <a:p>
            <a:r>
              <a:rPr lang="el-GR" sz="5600" b="1" dirty="0"/>
              <a:t>Β3. ΑΔΕΙΟΔΟΤΗΣΕΙΣ </a:t>
            </a:r>
            <a:r>
              <a:rPr lang="el-GR" sz="5600" dirty="0"/>
              <a:t>(όπου απαιτείται)</a:t>
            </a:r>
          </a:p>
          <a:p>
            <a:r>
              <a:rPr lang="el-GR" sz="5600" dirty="0"/>
              <a:t>α) Εγκεκριμένοι Περιβαλλοντικοί Όροι που ενσωματώνουν παρατηρήσεις των εμπλεκόμενων υπηρεσιών (Αρχαιολογίας, Εφορία Νεοτέρων Μνημείων, κ.λ.π. κατά περίπτωση) που περιέχονται στην εγκεκριμένη Μελέτη Περιβαλλοντικών Επιπτώσεων</a:t>
            </a:r>
          </a:p>
          <a:p>
            <a:r>
              <a:rPr lang="el-GR" sz="5600" dirty="0"/>
              <a:t>β) Γνωμοδοτήσεις – άδειες από λοιπές κατά περίπτωση υπηρεσίες (π.χ. Αρχαιολογίας, Εφορία Νεοτέρων Μνημείων, κ.λ.π.)</a:t>
            </a:r>
          </a:p>
          <a:p>
            <a:r>
              <a:rPr lang="el-GR" sz="5600" dirty="0"/>
              <a:t>γ) Πολεοδομία (Οικοδομική άδεια)</a:t>
            </a:r>
          </a:p>
          <a:p>
            <a:r>
              <a:rPr lang="el-GR" sz="5600" dirty="0"/>
              <a:t>δ) Σε περιπτώσεις παραδοσιακών ή διατηρητέων κτιρίων το έγγραφο χαρακτηρισμού από την αρμόδια Υπηρεσία (ΥΠΟΥΡΓΕΙΟ ΠΕΡΙΒΑΛΛΟΝΤΟΣ, ΕΝΕΡΓΕΙΑΣ ΚΑΙ ΚΛΙΜΑΤΙΚΗΣ ΑΛΛΑΓΗΣ, ΥΠΟΥΡΓΕΙΟ ΠΟΛΙΤΙΣΜΟΥ ΚΑΙ ΤΟΥΡΙΣΜΟΥ, ΥΠΟΥΡΓΕΙΟ ΘΑΛΑΣΣΙΩΝ ΥΠΟΘΕΣΕΩΝ ΝΗΣΩΝ ΚΑΙ ΑΛΙΕΙΑΣ, κ.λ.π.) </a:t>
            </a:r>
          </a:p>
          <a:p>
            <a:r>
              <a:rPr lang="el-GR" sz="5600" dirty="0"/>
              <a:t>ε) Θεώρηση μελέτης από την Ε.Π.Α.Ε.</a:t>
            </a:r>
          </a:p>
          <a:p>
            <a:r>
              <a:rPr lang="el-GR" sz="5600" b="1" dirty="0"/>
              <a:t>Β4. ΤΕΥΧΗ ΔΗΜΟΠΡΑΤΗΣΗΣ </a:t>
            </a:r>
            <a:endParaRPr lang="el-GR" sz="5600" dirty="0"/>
          </a:p>
          <a:p>
            <a:r>
              <a:rPr lang="el-GR" sz="5600" b="1" dirty="0"/>
              <a:t>Γ. ΠΡΟΜΗΘΕΙΑ </a:t>
            </a:r>
            <a:endParaRPr lang="el-GR" sz="5600"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a:t>ΔΙΑΤΗΡΗΣΗ, ΑΠΟΚΑΤΑΣΤΑΣΗ ΚΑΙ ΑΝΑΒΑΘΜΙΣΗ ΠΕΡΙΟΧΩΝ, ΟΠΩΣ ΒΕΛΤΙΩΣΗ – ΣΗΜΑΝΣΗ ΜΟΝΟΠΑΤΙΩΝ, ΦΥΤΟΤΕΧΝΙΚΕΣ ΕΡΓΑΣΙΕΣ, ΤΕΧΝΙΚΑ ΕΡΓΑ ΜΙΚΡΗΣ ΚΛΙΜΑΚΑΣ ΓΙΑ ΤΗΝ ΠΡΟΣΤΑΣΙΑ ΤΟΥ ΕΔΑΦΟΥΣ ΔΙΑΜΟΡΦΩΣΗ ΘΕΣΕΩΝ ΘΕΑΣ ΚΑΘΩΣ ΚΑΙ ΔΡΑΣΕΙΣ ΠΕΡΙΒΑΛΛΟΝΤΙΚΗΣ </a:t>
            </a:r>
            <a:r>
              <a:rPr lang="el-GR" sz="1600" b="1" dirty="0" smtClean="0"/>
              <a:t>ΕΥΑΙΣΘΗΤΟΠΟΙΗΣΗΣ</a:t>
            </a:r>
            <a:endParaRPr lang="el-GR" sz="1600" dirty="0"/>
          </a:p>
        </p:txBody>
      </p:sp>
      <p:sp>
        <p:nvSpPr>
          <p:cNvPr id="3" name="2 - Θέση περιεχομένου"/>
          <p:cNvSpPr>
            <a:spLocks noGrp="1"/>
          </p:cNvSpPr>
          <p:nvPr>
            <p:ph idx="1"/>
          </p:nvPr>
        </p:nvSpPr>
        <p:spPr/>
        <p:txBody>
          <a:bodyPr>
            <a:noAutofit/>
          </a:bodyPr>
          <a:lstStyle/>
          <a:p>
            <a:r>
              <a:rPr lang="el-GR" sz="1400" b="1" dirty="0"/>
              <a:t>Α. ΕΚΠΟΝΗΣΗ ΜΕΛΕΤΩΝ </a:t>
            </a:r>
            <a:endParaRPr lang="el-GR" sz="1400" dirty="0"/>
          </a:p>
          <a:p>
            <a:r>
              <a:rPr lang="el-GR" sz="1400" b="1" dirty="0"/>
              <a:t>Β. ΚΑΤΑΣΚΕΥΗ ΕΡΓΩΝ</a:t>
            </a:r>
            <a:endParaRPr lang="el-GR" sz="1400" dirty="0"/>
          </a:p>
          <a:p>
            <a:r>
              <a:rPr lang="el-GR" sz="1400" b="1" dirty="0"/>
              <a:t>Β1. ΑΠΑΙΤΟΥΜΕΝΕΣ ΜΕΛΕΤΕΣ</a:t>
            </a:r>
            <a:endParaRPr lang="el-GR" sz="1400" dirty="0"/>
          </a:p>
          <a:p>
            <a:r>
              <a:rPr lang="el-GR" sz="1400" dirty="0"/>
              <a:t>1. Έκθεση Σκοπιμότητας</a:t>
            </a:r>
          </a:p>
          <a:p>
            <a:r>
              <a:rPr lang="el-GR" sz="1400" dirty="0"/>
              <a:t>2. Τοπογραφική Αποτύπωση</a:t>
            </a:r>
          </a:p>
          <a:p>
            <a:r>
              <a:rPr lang="el-GR" sz="1400" dirty="0"/>
              <a:t>3. Οριστική μελέτη κατασκευής (Αρχιτεκτονική, Στατική, Ηλεκτρομηχανολογική, Τεχνικών Έργων Οδού όπου απαιτείται, Διαμόρφωσης Περιβάλλοντα Χώρου, Γεωτεχνική μελέτη, μελέτη Ηλεκτροφωτισμού)</a:t>
            </a:r>
          </a:p>
          <a:p>
            <a:r>
              <a:rPr lang="el-GR" sz="1400" dirty="0"/>
              <a:t>4. Εδαφοτεχνική μελέτη όπου απαιτείται</a:t>
            </a:r>
          </a:p>
          <a:p>
            <a:r>
              <a:rPr lang="el-GR" sz="1400" dirty="0"/>
              <a:t>5. Μελέτη περιβαλλοντικών Επιπτώσεων ή βεβαίωση Απαλλαγής από αρμόδια Υπηρεσία</a:t>
            </a:r>
          </a:p>
          <a:p>
            <a:r>
              <a:rPr lang="el-GR" sz="1400" dirty="0"/>
              <a:t>6. </a:t>
            </a:r>
            <a:r>
              <a:rPr lang="el-GR" sz="1400" dirty="0" err="1"/>
              <a:t>Φυτοτεχνική</a:t>
            </a:r>
            <a:r>
              <a:rPr lang="el-GR" sz="1400" dirty="0"/>
              <a:t> Μελέτη</a:t>
            </a:r>
          </a:p>
          <a:p>
            <a:r>
              <a:rPr lang="el-GR" sz="1400" dirty="0"/>
              <a:t>7. ΣΑΥ &amp; ΦΑΥ</a:t>
            </a:r>
          </a:p>
          <a:p>
            <a:r>
              <a:rPr lang="el-GR" sz="1400" b="1" dirty="0"/>
              <a:t>Β2. ΑΠΑΛΛΟΤΡΙΩΣΕΙΣ</a:t>
            </a:r>
            <a:endParaRPr lang="el-GR" sz="1400" dirty="0"/>
          </a:p>
          <a:p>
            <a:r>
              <a:rPr lang="el-GR" sz="1400" b="1" dirty="0"/>
              <a:t>Β3. ΑΔΕΙΟΔΟΤΗΣΕΙΣ </a:t>
            </a:r>
            <a:r>
              <a:rPr lang="el-GR" sz="1400" dirty="0"/>
              <a:t>(όπου απαιτείται)</a:t>
            </a:r>
          </a:p>
          <a:p>
            <a:r>
              <a:rPr lang="el-GR" sz="1400" dirty="0"/>
              <a:t>α) Εγκεκριμένοι Περιβαλλοντικοί Όροι που ενσωματώνουν παρατηρήσεις των εμπλεκόμενων υπηρεσιών (Αρχαιολογίας, Εφορία Νεοτέρων Μνημείων, Δασών κ.λ.π. κατά περίπτωση) που περιέχονται στην εγκεκριμένη Μελέτη Περιβαλλοντικών Επιπτώσεων</a:t>
            </a:r>
          </a:p>
          <a:p>
            <a:r>
              <a:rPr lang="el-GR" sz="1400" dirty="0"/>
              <a:t>β) Γνωμοδοτήσεις – άδειες από λοιπές κατά περίπτωση υπηρεσίες (π.χ. Αρχαιολογίας, Εφορία Νεοτέρων Μνημείων, κ.λ.π.)</a:t>
            </a:r>
          </a:p>
          <a:p>
            <a:r>
              <a:rPr lang="el-GR" sz="1400" dirty="0"/>
              <a:t>γ) Προγραμματική Σύμβαση με το Υπουργείο Αγροτικής Ανάπτυξης και Τροφίμων (Αρμόδια Δασική Υπηρεσία) εάν πρόκειται για επεμβάσεις σε Δημόσια Δασική Έκταση. </a:t>
            </a:r>
          </a:p>
          <a:p>
            <a:r>
              <a:rPr lang="el-GR" sz="1400" b="1" dirty="0"/>
              <a:t>Β4. ΤΕΥΧΗ ΔΗΜΟΠΡΑΤΗΣΗΣ </a:t>
            </a:r>
            <a:endParaRPr lang="el-GR" sz="1400"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a:t>ΠΑΡΕΜΒΑΣΕΙΣ ΣΕ ΥΦΙΣΤΑΜΕΝΑ ΚΤΙΡΙΑ ΓΙΑ ΤΗ ΜΕΤΑΤΡΟΠΗ ΤΟΥΣ ΣΕ ΜΟΥΣΕΙΑ – ΣΥΛΛΟΓΕΣ </a:t>
            </a:r>
            <a:r>
              <a:rPr lang="el-GR" sz="1600" b="1" dirty="0" smtClean="0"/>
              <a:t>ΕΚΘΕΤΗΡΙΑ </a:t>
            </a:r>
            <a:r>
              <a:rPr lang="el-GR" sz="1600" b="1" dirty="0"/>
              <a:t>ΠΟΥ ΣΧΕΤΙΖΟΝΤΑΙ ΜΕ ΤΗ ΛΑΟΓΡΑΦΙΚΗ / ΑΓΡΟΤΙΚΗ / ΠΟΛΙΤΙΣΤΙΚΗ ΚΛΗΡΟΝΟΜΙΑ</a:t>
            </a:r>
            <a:r>
              <a:rPr lang="el-GR" b="1" dirty="0"/>
              <a:t> </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l-GR" sz="4800" b="1" dirty="0"/>
              <a:t>Α. ΕΚΠΟΝΗΣΗ ΜΕΛΕΤΩΝ </a:t>
            </a:r>
            <a:endParaRPr lang="el-GR" sz="4800" dirty="0"/>
          </a:p>
          <a:p>
            <a:r>
              <a:rPr lang="el-GR" sz="4800" b="1" dirty="0"/>
              <a:t>Β. ΚΑΤΑΣΚΕΥΗ ΕΡΓΩΝ</a:t>
            </a:r>
            <a:endParaRPr lang="el-GR" sz="4800" dirty="0"/>
          </a:p>
          <a:p>
            <a:r>
              <a:rPr lang="el-GR" sz="4800" b="1" dirty="0"/>
              <a:t>Β1. ΑΠΑΙΤΟΥΜΕΝΕΣ ΜΕΛΕΤΕΣ </a:t>
            </a:r>
            <a:endParaRPr lang="el-GR" sz="4800" dirty="0"/>
          </a:p>
          <a:p>
            <a:r>
              <a:rPr lang="el-GR" sz="4800" dirty="0"/>
              <a:t>1. Έκθεση Σκοπιμότητας</a:t>
            </a:r>
          </a:p>
          <a:p>
            <a:r>
              <a:rPr lang="el-GR" sz="4800" dirty="0"/>
              <a:t>2. Τοπογραφική Αποτύπωση</a:t>
            </a:r>
          </a:p>
          <a:p>
            <a:r>
              <a:rPr lang="el-GR" sz="4800" dirty="0"/>
              <a:t>3. Οριστική μελέτη κατασκευής (Ειδική Αρχιτεκτονική, Στατική, Ηλεκτρομηχανολογική, Έργων Υποδομής όπου απαιτείται, Διαμόρφωσης Περιβάλλοντος Χώρου)</a:t>
            </a:r>
          </a:p>
          <a:p>
            <a:r>
              <a:rPr lang="el-GR" sz="4800" dirty="0"/>
              <a:t>4. Εδαφοτεχνική μελέτη (όπου απαιτείται)</a:t>
            </a:r>
          </a:p>
          <a:p>
            <a:r>
              <a:rPr lang="el-GR" sz="4800" dirty="0"/>
              <a:t>5. Μελέτη περιβαλλοντικών Επιπτώσεων ή βεβαίωση Απαλλαγής από αρμόδια Υπηρεσία</a:t>
            </a:r>
          </a:p>
          <a:p>
            <a:r>
              <a:rPr lang="el-GR" sz="4800" dirty="0"/>
              <a:t>6. ΣΑΥ &amp; ΦΑΥ</a:t>
            </a:r>
          </a:p>
          <a:p>
            <a:r>
              <a:rPr lang="el-GR" sz="4800" dirty="0"/>
              <a:t>7. </a:t>
            </a:r>
            <a:r>
              <a:rPr lang="el-GR" sz="4800" dirty="0" err="1"/>
              <a:t>Μουσειολογική</a:t>
            </a:r>
            <a:r>
              <a:rPr lang="el-GR" sz="4800" dirty="0"/>
              <a:t> Μελέτη (εφόσον απαιτείται)</a:t>
            </a:r>
          </a:p>
          <a:p>
            <a:r>
              <a:rPr lang="el-GR" sz="4800" b="1" dirty="0"/>
              <a:t>Β2. ΑΠΑΛΛΟΤΡΙΩΣΕΙΣ </a:t>
            </a:r>
            <a:endParaRPr lang="el-GR" sz="4800" dirty="0"/>
          </a:p>
          <a:p>
            <a:r>
              <a:rPr lang="el-GR" sz="4800" b="1" dirty="0"/>
              <a:t>Β3. ΑΔΕΙΟΔΟΤΗΣΕΙΣ </a:t>
            </a:r>
            <a:r>
              <a:rPr lang="el-GR" sz="4800" dirty="0"/>
              <a:t>(όπου απαιτείται)</a:t>
            </a:r>
          </a:p>
          <a:p>
            <a:pPr lvl="0"/>
            <a:r>
              <a:rPr lang="el-GR" sz="4800" dirty="0"/>
              <a:t>Εγκεκριμένοι Περιβαλλοντικοί Όροι που ενσωματώνουν παρατηρήσεις των εμπλεκόμενων υπηρεσιών (Αρχαιολογίας, Εφορία Νεοτέρων Μνημείων, κ.λ.π. κατά περίπτωση) που περιέχονται στην εγκεκριμένη Μελέτη Περιβαλλοντικών Επιπτώσεων</a:t>
            </a:r>
          </a:p>
          <a:p>
            <a:pPr lvl="0"/>
            <a:r>
              <a:rPr lang="el-GR" sz="4800" dirty="0"/>
              <a:t>Γνωμοδοτήσεις – άδειες από λοιπές κατά περίπτωση υπηρεσίες (π.χ. Αρχαιολογίας, Εφορία Νεοτέρων Μνημείων, κ.λ.π.)</a:t>
            </a:r>
          </a:p>
          <a:p>
            <a:pPr lvl="0"/>
            <a:r>
              <a:rPr lang="el-GR" sz="4800" dirty="0"/>
              <a:t>Πολεοδομία (Οικοδομική άδεια)</a:t>
            </a:r>
          </a:p>
          <a:p>
            <a:pPr lvl="0"/>
            <a:r>
              <a:rPr lang="el-GR" sz="4800" dirty="0"/>
              <a:t>Σε περιπτώσεις παραδοσιακών ή διατηρητέων κτιρίων να υπάρχει χαρακτηρισμός από την αρμόδια Υπηρεσία (ΥΠΟΥΡΓΕΙΟ ΠΕΡΙΒΑΛΛΟΝΤΟΣ, ΕΝΕΡΓΕΙΑΣ ΚΑΙ ΚΛΙΜΑΤΙΚΗΣ ΑΛΛΑΓΗΣ, ΥΠΟΥΡΓΕΙΟ ΠΟΛΙΤΙΣΜΟΥ ΚΑΙ ΤΟΥΡΙΣΜΟΥ, ΥΠΟΥΡΓΕΙΟ ΘΑΛΑΣΣΙΩΝ ΥΠΟΘΕΣΕΩΝ ΝΗΣΩΝ ΚΑΙ ΑΛΙΕΙΑΣ, κ.λ.π.)</a:t>
            </a:r>
          </a:p>
          <a:p>
            <a:pPr lvl="0"/>
            <a:r>
              <a:rPr lang="el-GR" sz="4800" dirty="0"/>
              <a:t>Τίτλοι Ιδιοκτησίας ή οποιοδήποτε αποδεικτικό νόμιμης κατοχής ή ενοικιαστήριο τουλάχιστον 20 ετών.</a:t>
            </a:r>
          </a:p>
          <a:p>
            <a:pPr lvl="0"/>
            <a:r>
              <a:rPr lang="el-GR" sz="4800" dirty="0"/>
              <a:t>Η Δράση δεν αφορά επιχειρηματική δραστηριότητα</a:t>
            </a:r>
          </a:p>
          <a:p>
            <a:pPr lvl="0"/>
            <a:r>
              <a:rPr lang="el-GR" sz="4800" dirty="0"/>
              <a:t>Ορισμός Φορέα Λειτουργίας (Δημοσίευση σε Φ.Ε.Κ.)</a:t>
            </a:r>
          </a:p>
          <a:p>
            <a:pPr lvl="0"/>
            <a:r>
              <a:rPr lang="el-GR" sz="4800" dirty="0"/>
              <a:t>Δεν είναι επιλέξιμες οποιεσδήποτε λειτουργικές δαπάνες και δαπάνες </a:t>
            </a:r>
            <a:r>
              <a:rPr lang="el-GR" sz="4800" dirty="0" smtClean="0"/>
              <a:t>προσωπικού</a:t>
            </a:r>
          </a:p>
          <a:p>
            <a:r>
              <a:rPr lang="el-GR" sz="4800" dirty="0"/>
              <a:t> </a:t>
            </a:r>
            <a:endParaRPr lang="el-GR" sz="4800" dirty="0" smtClean="0"/>
          </a:p>
          <a:p>
            <a:r>
              <a:rPr lang="el-GR" sz="4800" b="1" dirty="0" smtClean="0"/>
              <a:t>Β4. ΤΕΥΧΗ ΔΗΜΟΠΡΑΤΗΣΗΣ </a:t>
            </a:r>
            <a:endParaRPr lang="el-GR" sz="4800" dirty="0" smtClean="0"/>
          </a:p>
          <a:p>
            <a:r>
              <a:rPr lang="el-GR" sz="4800" b="1" dirty="0" smtClean="0"/>
              <a:t>Γ</a:t>
            </a:r>
            <a:r>
              <a:rPr lang="el-GR" sz="4800" b="1" dirty="0"/>
              <a:t>. ΠΡΟΜΗΘΕΙΑ</a:t>
            </a:r>
            <a:endParaRPr lang="el-GR" sz="4800"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548680"/>
            <a:ext cx="8229600" cy="58018"/>
          </a:xfrm>
        </p:spPr>
        <p:txBody>
          <a:bodyPr>
            <a:normAutofit fontScale="90000"/>
          </a:bodyPr>
          <a:lstStyle/>
          <a:p>
            <a:r>
              <a:rPr lang="el-GR" dirty="0" smtClean="0"/>
              <a:t>Δικαιολογητικά</a:t>
            </a:r>
            <a:endParaRPr lang="el-GR" dirty="0"/>
          </a:p>
        </p:txBody>
      </p:sp>
      <p:sp>
        <p:nvSpPr>
          <p:cNvPr id="3" name="2 - Θέση περιεχομένου"/>
          <p:cNvSpPr>
            <a:spLocks noGrp="1"/>
          </p:cNvSpPr>
          <p:nvPr>
            <p:ph idx="1"/>
          </p:nvPr>
        </p:nvSpPr>
        <p:spPr>
          <a:xfrm>
            <a:off x="457200" y="620689"/>
            <a:ext cx="8229600" cy="5505476"/>
          </a:xfrm>
        </p:spPr>
        <p:txBody>
          <a:bodyPr anchor="ctr" anchorCtr="1">
            <a:normAutofit fontScale="40000" lnSpcReduction="20000"/>
          </a:bodyPr>
          <a:lstStyle/>
          <a:p>
            <a:r>
              <a:rPr lang="el-GR" b="1" u="sng" dirty="0"/>
              <a:t>Α. Δικαιολογητικά που πρέπει να προσκομιστούν μαζί με την αίτηση υποβολής πρότασης </a:t>
            </a:r>
            <a:endParaRPr lang="el-GR" dirty="0"/>
          </a:p>
          <a:p>
            <a:r>
              <a:rPr lang="el-GR" dirty="0"/>
              <a:t>1. Απόφαση Δημοτικού Συμβουλίου ή Οικονομικής επιτροπής για την αποδοχή της μελέτης και για την κατάθεση της συγκεκριμένης πρότασης στο Π.Α.Α.</a:t>
            </a:r>
          </a:p>
          <a:p>
            <a:r>
              <a:rPr lang="el-GR" dirty="0"/>
              <a:t>3. Βεβαίωση του Δημάρχου ότι για το προτεινόμενο έργο δεν υπάρχει ταυτόχρονη χρηματοδότηση από άλλη Εθνική ή Κοινοτική πηγή.</a:t>
            </a:r>
          </a:p>
          <a:p>
            <a:r>
              <a:rPr lang="el-GR" dirty="0"/>
              <a:t>4. Μόνο για το Μέτρο 322: Μελέτη συνολικής θεώρησης αισθητικής και λειτουργικής αναβάθμισης και ανάδειξης του οικισμού ή σχεδίου αναβάθμισης αυτού. Σημειώνεται ότι η εν λόγω μελέτη θα πρέπει κατ’ ελάχιστο να ακολουθεί τις προδιαγραφές όπως αυτές αναφέρονται στο ΠΑΡΑΡΤΗΜΑ </a:t>
            </a:r>
            <a:r>
              <a:rPr lang="en-US" dirty="0"/>
              <a:t>V</a:t>
            </a:r>
            <a:r>
              <a:rPr lang="el-GR" dirty="0"/>
              <a:t>Ι της πρόσκλησης.</a:t>
            </a:r>
          </a:p>
          <a:p>
            <a:r>
              <a:rPr lang="el-GR" dirty="0"/>
              <a:t>5. </a:t>
            </a:r>
            <a:r>
              <a:rPr lang="el-GR" dirty="0" err="1"/>
              <a:t>Αδειοδότηση</a:t>
            </a:r>
            <a:r>
              <a:rPr lang="el-GR" dirty="0"/>
              <a:t> από την Δασική Υπηρεσία (για τις εκτός οικισμού παρεμβάσεις)</a:t>
            </a:r>
          </a:p>
          <a:p>
            <a:r>
              <a:rPr lang="el-GR" dirty="0"/>
              <a:t>6. </a:t>
            </a:r>
            <a:r>
              <a:rPr lang="el-GR" dirty="0" err="1"/>
              <a:t>Αδειοδότηση</a:t>
            </a:r>
            <a:r>
              <a:rPr lang="el-GR" dirty="0"/>
              <a:t> από τις αρμόδιες Εφορίες Αρχαιοτήτων (Προϊστορικών Κλασικών Αρχαιοτήτων, Εφορία Βυζαντινών Αρχαιοτήτων κ.λ.π.)</a:t>
            </a:r>
          </a:p>
          <a:p>
            <a:r>
              <a:rPr lang="el-GR" dirty="0"/>
              <a:t>7. Περιβαλλοντική </a:t>
            </a:r>
            <a:r>
              <a:rPr lang="el-GR" dirty="0" err="1"/>
              <a:t>αδειοδότηση</a:t>
            </a:r>
            <a:r>
              <a:rPr lang="el-GR" dirty="0"/>
              <a:t>.</a:t>
            </a:r>
          </a:p>
          <a:p>
            <a:r>
              <a:rPr lang="el-GR" dirty="0"/>
              <a:t>8. Άδεια εκτέλεσης έργων αξιοποίησης υδατικών πόρων ή Βεβαίωση απαλλαγής από την Δ/</a:t>
            </a:r>
            <a:r>
              <a:rPr lang="el-GR" dirty="0" err="1"/>
              <a:t>νση</a:t>
            </a:r>
            <a:r>
              <a:rPr lang="el-GR" dirty="0"/>
              <a:t> Υδάτων της Αποκεντρωμένης Διοίκησης.</a:t>
            </a:r>
          </a:p>
          <a:p>
            <a:r>
              <a:rPr lang="el-GR" dirty="0"/>
              <a:t>9. Άδεια χρήσης νερού ή Βεβαίωση απαλλαγής από την Δ/</a:t>
            </a:r>
            <a:r>
              <a:rPr lang="el-GR" dirty="0" err="1"/>
              <a:t>νση</a:t>
            </a:r>
            <a:r>
              <a:rPr lang="el-GR" dirty="0"/>
              <a:t> Υδάτων της Αποκεντρωμένης Διοίκησης.</a:t>
            </a:r>
          </a:p>
          <a:p>
            <a:r>
              <a:rPr lang="el-GR" dirty="0"/>
              <a:t>10. Άλλα απαραίτητα</a:t>
            </a:r>
            <a:r>
              <a:rPr lang="el-GR" dirty="0">
                <a:ln>
                  <a:solidFill>
                    <a:schemeClr val="accent1"/>
                  </a:solidFill>
                </a:ln>
              </a:rPr>
              <a:t> </a:t>
            </a:r>
            <a:r>
              <a:rPr lang="el-GR" dirty="0"/>
              <a:t>έγγραφα ανάλογα με τη φύση του έργου (π.χ. εγκρίσεις από Ο.Κ.Ω., έγκριση από Ο.Κ.Χ.Ε., ΦΕΚ οριοθέτησης πλημμυροπαθών ή πυρόπληκτων περιοχών κ.α.)</a:t>
            </a:r>
          </a:p>
          <a:p>
            <a:r>
              <a:rPr lang="el-GR" dirty="0"/>
              <a:t>11. Προγραμματική Σύμβαση με το Υπουργείο Αγροτικής Ανάπτυξης και Τροφίμων για επεμβάσεις σε Δημόσιο Δάσος (όπου απαιτείται)</a:t>
            </a:r>
          </a:p>
          <a:p>
            <a:r>
              <a:rPr lang="el-GR" dirty="0"/>
              <a:t>12. Οικοδομική Άδεια (όπου απαιτείται)</a:t>
            </a:r>
          </a:p>
          <a:p>
            <a:r>
              <a:rPr lang="el-GR" dirty="0"/>
              <a:t>13. Αποδεικτικά έγγραφα ιδιοκτησίας του Δικαιούχου για το χώρο επέμβασης (π.χ. ιδιοκτησία βρύσης κ.α.)</a:t>
            </a:r>
          </a:p>
          <a:p>
            <a:r>
              <a:rPr lang="el-GR" dirty="0"/>
              <a:t>14. Έγκριση Μελέτης από Επιτροπή Πολεοδομικού και Αρχιτεκτονικού ελέγχου (Ε.Π.Α.Ε.) (Για το Μέτρο 322)</a:t>
            </a:r>
          </a:p>
          <a:p>
            <a:r>
              <a:rPr lang="el-GR" dirty="0"/>
              <a:t>15. Οριοθέτηση ρέματος, χειμάρρου, </a:t>
            </a:r>
            <a:r>
              <a:rPr lang="el-GR" dirty="0" err="1"/>
              <a:t>υδατορεύματος</a:t>
            </a:r>
            <a:r>
              <a:rPr lang="el-GR" dirty="0"/>
              <a:t> κ.α. (Απόφαση, τοπογραφικό, ΦΕΚ) </a:t>
            </a:r>
          </a:p>
          <a:p>
            <a:r>
              <a:rPr lang="el-GR" dirty="0"/>
              <a:t>16. </a:t>
            </a:r>
            <a:r>
              <a:rPr lang="el-GR" dirty="0" err="1"/>
              <a:t>Μουσειολογική</a:t>
            </a:r>
            <a:r>
              <a:rPr lang="el-GR" dirty="0"/>
              <a:t> μελέτη (όπου απαιτείται)</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a:t>Κατηγορίες Επενδυτικών Προτάσεων Δημοσίου Χαρακτήρα του Προγράμματος CLLD 2014-2020</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a:t>Έργα υποδομής για τη διασύνδεση του πρωτογενή τομέα με τους λοιπούς τομείς της οικονομίας</a:t>
            </a:r>
          </a:p>
        </p:txBody>
      </p:sp>
      <p:sp>
        <p:nvSpPr>
          <p:cNvPr id="3" name="2 - Θέση περιεχομένου"/>
          <p:cNvSpPr>
            <a:spLocks noGrp="1"/>
          </p:cNvSpPr>
          <p:nvPr>
            <p:ph idx="1"/>
          </p:nvPr>
        </p:nvSpPr>
        <p:spPr/>
        <p:txBody>
          <a:bodyPr/>
          <a:lstStyle/>
          <a:p>
            <a:r>
              <a:rPr lang="el-GR" b="1" dirty="0"/>
              <a:t>Υποδομές εγγείων βελτιώσεων</a:t>
            </a:r>
            <a:endParaRPr lang="el-GR" dirty="0"/>
          </a:p>
          <a:p>
            <a:r>
              <a:rPr lang="el-GR" b="1" dirty="0"/>
              <a:t>Βελτίωση πρόσβασης σε γεωργική γη και κτηνοτροφικές εκμεταλλεύσεις</a:t>
            </a:r>
            <a:endParaRPr lang="el-GR" dirty="0"/>
          </a:p>
          <a:p>
            <a:r>
              <a:rPr lang="el-GR" b="1" dirty="0"/>
              <a:t>Κτηνοτροφικά Πάρκα (θα ενταχθεί με την 1</a:t>
            </a:r>
            <a:r>
              <a:rPr lang="el-GR" b="1" baseline="30000" dirty="0"/>
              <a:t>η</a:t>
            </a:r>
            <a:r>
              <a:rPr lang="el-GR" b="1" dirty="0"/>
              <a:t> τροπ. Του ΠΑΑ, διότι απαιτείται </a:t>
            </a:r>
            <a:r>
              <a:rPr lang="el-GR" b="1" dirty="0" smtClean="0"/>
              <a:t>περαιτέρω </a:t>
            </a:r>
            <a:r>
              <a:rPr lang="el-GR" b="1" dirty="0"/>
              <a:t>ωρίμανση)</a:t>
            </a:r>
            <a:endParaRPr lang="el-GR"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Βασικές υπηρεσίες και ανάπλαση χωριών σε αγροτικές περιοχές</a:t>
            </a:r>
          </a:p>
        </p:txBody>
      </p:sp>
      <p:sp>
        <p:nvSpPr>
          <p:cNvPr id="3" name="2 - Θέση περιεχομένου"/>
          <p:cNvSpPr>
            <a:spLocks noGrp="1"/>
          </p:cNvSpPr>
          <p:nvPr>
            <p:ph idx="1"/>
          </p:nvPr>
        </p:nvSpPr>
        <p:spPr/>
        <p:txBody>
          <a:bodyPr>
            <a:normAutofit fontScale="25000" lnSpcReduction="20000"/>
          </a:bodyPr>
          <a:lstStyle/>
          <a:p>
            <a:r>
              <a:rPr lang="el-GR" sz="7200" b="1" dirty="0"/>
              <a:t>Στήριξη για υποδομές μικρής κλίμακας (πχ. ύδρευση, αποχέτευση, κ.λπ.), συμπεριλαμβανομένης της εξοικονόμησης ενέργειας σε χρησιμοποιούμενα δημόσια κτίρια</a:t>
            </a:r>
            <a:endParaRPr lang="el-GR" sz="7200" dirty="0"/>
          </a:p>
          <a:p>
            <a:r>
              <a:rPr lang="el-GR" sz="7200" b="1" dirty="0"/>
              <a:t>Στήριξη για τη δημιουργία, βελτίωση ή επέκταση τοπικών βασικών υπηρεσιών για τον αγροτικό πληθυσμό, καθώς και των σχετικών υποδομών (πχ. παιδικοί σταθμοί, αγροτικά ιατρεία, κ.λπ.)</a:t>
            </a:r>
            <a:endParaRPr lang="el-GR" sz="7200" dirty="0"/>
          </a:p>
          <a:p>
            <a:r>
              <a:rPr lang="el-GR" sz="7200" b="1" dirty="0"/>
              <a:t>Στήριξη για τη δημιουργία, βελτίωση ή επέκταση υπηρεσιών αναψυχής, καθώς και των σχετικών υποδομών</a:t>
            </a:r>
            <a:endParaRPr lang="el-GR" sz="7200" dirty="0"/>
          </a:p>
          <a:p>
            <a:r>
              <a:rPr lang="el-GR" sz="7200" b="1" dirty="0"/>
              <a:t>Στήριξη για τη δημιουργία, βελτίωση ή επέκταση υπηρεσιών πολιτισμού, καθώς και των σχετικών υποδομών</a:t>
            </a:r>
            <a:endParaRPr lang="el-GR" sz="7200" dirty="0"/>
          </a:p>
          <a:p>
            <a:r>
              <a:rPr lang="el-GR" sz="7200" b="1" dirty="0"/>
              <a:t>Στήριξη για επενδύσεις για δημόσια χρήση σε υποδομές αναψυχής, τουριστικές πληροφορίες και τουριστικές υποδομές μικρής κλίμακας</a:t>
            </a:r>
            <a:endParaRPr lang="el-GR" sz="7200" dirty="0"/>
          </a:p>
          <a:p>
            <a:r>
              <a:rPr lang="el-GR" sz="7200" b="1" dirty="0"/>
              <a:t>Στήριξη για μελέτες και επενδύσεις, που συνδέονται με τη διατήρηση, αποκατάσταση και αναβάθμιση της πολιτιστικής και φυσικής κληρονομιάς των χωριών, των αγροτικών τοπίων και των τόπων με υψηλή φυσική αξία, συμπεριλαμβανομένων των σχετικών </a:t>
            </a:r>
            <a:r>
              <a:rPr lang="el-GR" sz="7200" b="1" dirty="0" err="1"/>
              <a:t>κοινωνικο</a:t>
            </a:r>
            <a:r>
              <a:rPr lang="el-GR" sz="7200" b="1" dirty="0"/>
              <a:t>-οικονομικών πτυχών, καθώς και δράσεις περιβαλλοντικής ευαισθητοποίησης</a:t>
            </a:r>
            <a:endParaRPr lang="el-GR" sz="7200" dirty="0"/>
          </a:p>
          <a:p>
            <a:r>
              <a:rPr lang="el-GR" sz="7200" b="1" dirty="0"/>
              <a:t>Στήριξη για επενδύσεις που στοχεύουν στη μετεγκατάσταση κτιρίων γεωργικών εκμεταλλεύσεων, εξαιρουμένων του εκσυγχρονισμού και της αύξησης παραγωγικής ικανότητας των εγκαταστάσεων</a:t>
            </a:r>
            <a:endParaRPr lang="el-GR" sz="7200"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Επενδύσεις στην ανάπτυξη δασικών περιοχών και στη βελτίωση της βιωσιμότητας των δασών</a:t>
            </a:r>
          </a:p>
        </p:txBody>
      </p:sp>
      <p:sp>
        <p:nvSpPr>
          <p:cNvPr id="3" name="2 - Θέση περιεχομένου"/>
          <p:cNvSpPr>
            <a:spLocks noGrp="1"/>
          </p:cNvSpPr>
          <p:nvPr>
            <p:ph idx="1"/>
          </p:nvPr>
        </p:nvSpPr>
        <p:spPr/>
        <p:txBody>
          <a:bodyPr/>
          <a:lstStyle/>
          <a:p>
            <a:r>
              <a:rPr lang="el-GR" b="1" dirty="0"/>
              <a:t>Πρόληψη και αποκατάσταση δασών και δασικών εκτάσεων από πυρκαγιές και άλλες φυσικές καταστροφές και καταστροφικά συμβάντα</a:t>
            </a:r>
            <a:endParaRPr lang="el-GR" dirty="0"/>
          </a:p>
          <a:p>
            <a:r>
              <a:rPr lang="el-GR" b="1" dirty="0"/>
              <a:t>Αποκατάσταση δασών και δασικών εκτάσεων από πυρκαγιές, άλλες φυσικές καταστροφές, καταστροφικά συμβάντα ή από άλλες αιτίες</a:t>
            </a:r>
            <a:endParaRPr lang="el-GR" dirty="0"/>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23</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Χρήσιμες επισημάνσεις</a:t>
            </a:r>
            <a:endParaRPr lang="el-GR" dirty="0"/>
          </a:p>
        </p:txBody>
      </p:sp>
      <p:sp>
        <p:nvSpPr>
          <p:cNvPr id="3" name="2 - Θέση περιεχομένου"/>
          <p:cNvSpPr>
            <a:spLocks noGrp="1"/>
          </p:cNvSpPr>
          <p:nvPr>
            <p:ph idx="1"/>
          </p:nvPr>
        </p:nvSpPr>
        <p:spPr/>
        <p:txBody>
          <a:bodyPr>
            <a:normAutofit fontScale="85000" lnSpcReduction="10000"/>
          </a:bodyPr>
          <a:lstStyle/>
          <a:p>
            <a:pPr lvl="0"/>
            <a:r>
              <a:rPr lang="el-GR" dirty="0"/>
              <a:t>Διευθύνουσα Υπηρεσία είναι η Τεχνική Υπηρεσία του Δήμου ή (όπου δεν υπάρχει αυτή) η Τεχνική Υπηρεσία του Δήμου της Έδρας της Περιφερειακής Ενότητας. </a:t>
            </a:r>
          </a:p>
          <a:p>
            <a:pPr lvl="0"/>
            <a:r>
              <a:rPr lang="el-GR" dirty="0"/>
              <a:t>Προϊσταμένη Αρχή είναι το Δημοτικό Συμβούλιο οι αρμοδιότητες του οποίου καθορίζονται από το Δημοτικό και </a:t>
            </a:r>
            <a:r>
              <a:rPr lang="el-GR" dirty="0" err="1"/>
              <a:t>Κοιν</a:t>
            </a:r>
            <a:r>
              <a:rPr lang="el-GR" dirty="0"/>
              <a:t>. Κώδικα όπως αυτός κάθε φορά ισχύει. </a:t>
            </a:r>
          </a:p>
          <a:p>
            <a:pPr lvl="0"/>
            <a:r>
              <a:rPr lang="el-GR" dirty="0"/>
              <a:t>Οι μελέτες πρέπει να είναι κατάλληλα θεωρημένες από τις αρμόδιες υπηρεσίες π.χ. Τεχνική Υπηρεσία Δήμου, Δασική Υπηρεσία, Αρχαιολογική Υπηρεσία κ.α. </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ΣΗΜΑΝΣΗ </a:t>
            </a:r>
            <a:r>
              <a:rPr lang="el-GR" b="1" dirty="0"/>
              <a:t>ΑΞΙΟΘΕΑΤΩΝ ΚΑΙ ΜΝΗΜΕΙΩΝ </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b="1" dirty="0"/>
              <a:t>Α. ΕΚΠΟΝΗΣΗ ΜΕΛΕΤΩΝ</a:t>
            </a:r>
            <a:endParaRPr lang="el-GR" dirty="0"/>
          </a:p>
          <a:p>
            <a:r>
              <a:rPr lang="el-GR" dirty="0"/>
              <a:t>Οι Μελέτες που θα υποβληθούν θα πρέπει να έχουν συνταχθεί σύμφωνα με τις απαιτούμενες προδιαγραφές και την ισχύουσα Εθνική – Κοινοτική Νομοθεσία και να έχουν την έγκριση από το Δημοτικό Συμβούλιο ή την Οικονομική επιτροπή.</a:t>
            </a:r>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Β</a:t>
            </a:r>
            <a:r>
              <a:rPr lang="el-GR" b="1" dirty="0"/>
              <a:t>. ΚΑΤΑΣΚΕΥΗ ΕΡΓΩΝ</a:t>
            </a:r>
            <a:r>
              <a:rPr lang="el-GR" dirty="0"/>
              <a:t/>
            </a:r>
            <a:br>
              <a:rPr lang="el-GR" dirty="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a:t>Β1. ΑΠΑΙΤΟΥΜΕΝΕΣ ΜΕΛΕΤΕΣ - ΕΚΘΕΣΕΙΣ</a:t>
            </a:r>
            <a:endParaRPr lang="el-GR" dirty="0"/>
          </a:p>
          <a:p>
            <a:r>
              <a:rPr lang="el-GR" dirty="0"/>
              <a:t>1. Έκθεση Σκοπιμότητας</a:t>
            </a:r>
          </a:p>
          <a:p>
            <a:r>
              <a:rPr lang="el-GR" dirty="0"/>
              <a:t>2. Μελέτη Τοπογραφική</a:t>
            </a:r>
          </a:p>
          <a:p>
            <a:r>
              <a:rPr lang="el-GR" dirty="0"/>
              <a:t>3. Οριστική Μελέτη</a:t>
            </a:r>
          </a:p>
          <a:p>
            <a:r>
              <a:rPr lang="el-GR" dirty="0"/>
              <a:t>4. Μελέτη οριζόντιας/ κατακόρυφης σήμανσης </a:t>
            </a:r>
          </a:p>
          <a:p>
            <a:r>
              <a:rPr lang="el-GR" dirty="0"/>
              <a:t>5. Μελέτη ηλεκτροφωτισμού (εάν απαιτείται) </a:t>
            </a:r>
          </a:p>
          <a:p>
            <a:r>
              <a:rPr lang="el-GR" dirty="0"/>
              <a:t>6. Μελέτη Περιβαλλοντικών Επιπτώσεων ή βεβαίωση Απαλλαγής από αρμόδια Υπηρεσία </a:t>
            </a:r>
          </a:p>
          <a:p>
            <a:r>
              <a:rPr lang="el-GR" dirty="0"/>
              <a:t>7. ΣΑΥ &amp; ΦΑΥ </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Β2. ΑΠΑΛΛΟΤΡΙΩΣΕΙΣ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α) Αν δεν υπάρχουν Απαλλοτριώσεις τότε απαιτείται απόφαση ή βεβαίωση από το φορέα στον οποίο ανήκει η σχετική έκταση. Κατά περίπτωση θα πρέπει να υπάρχει: </a:t>
            </a:r>
          </a:p>
          <a:p>
            <a:r>
              <a:rPr lang="el-GR" dirty="0"/>
              <a:t>1. απόφαση του Δημοτικού Συμβουλίου ότι η έκταση ανήκει στο Δήμο, </a:t>
            </a:r>
          </a:p>
          <a:p>
            <a:r>
              <a:rPr lang="el-GR" dirty="0"/>
              <a:t>2. βεβαίωση από την Κτηματική Εταιρεία του Δημοσίου ότι η έκταση παραχωρείται στο Δήμο για τη συγκεκριμένη ενέργεια, </a:t>
            </a:r>
          </a:p>
          <a:p>
            <a:r>
              <a:rPr lang="el-GR" dirty="0"/>
              <a:t>3. βεβαίωση από το Δασαρχείο ότι παραχωρεί τη δασική έκταση στο Δήμο για την συγκεκριμένη παρέμβαση ή Προγραμματική σύμβαση με το Υπουργείο Αγροτικής Ανάπτυξης και Τροφίμων για την συγκεκριμένη παρέμβαση. </a:t>
            </a:r>
          </a:p>
          <a:p>
            <a:r>
              <a:rPr lang="el-GR" dirty="0"/>
              <a:t>β) Σε περίπτωση που απαιτείται απαλλοτρίωση το έργο δεν θα θεωρείται «ώριμο» για υποβολή πρότασης εκτός αν έχουν ολοκληρωθεί οι διαδικασίες απαλλοτρίωσης και έχουν πληρωθεί οι δικαιούχοι. </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Β3. </a:t>
            </a:r>
            <a:r>
              <a:rPr lang="el-GR" b="1" dirty="0" smtClean="0"/>
              <a:t>ΑΔΕΙΟΔΟΤΗΣΕΙΣ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α) Εγκεκριμένοι Περιβαλλοντικοί Όροι που ενσωματώνουν παρατηρήσεις των εμπλεκόμενων υπηρεσιών (Αρχαιολογίας, Εφορία Νεοτέρων Μνημείων, κ.λ.π. κατά περίπτωση) που περιέχονται στην εγκεκριμένη Μελέτη Περιβαλλοντικών Επιπτώσεων </a:t>
            </a:r>
          </a:p>
          <a:p>
            <a:r>
              <a:rPr lang="el-GR" dirty="0"/>
              <a:t>β) Γνωμοδοτήσεις – άδειες από λοιπές κατά περίπτωση υπηρεσίες (π.χ. Αρχαιολογίας, Εφορία Νεοτέρων Μνημείων, Δασών κ.λ.π.) </a:t>
            </a:r>
          </a:p>
          <a:p>
            <a:r>
              <a:rPr lang="el-GR" dirty="0"/>
              <a:t>γ) Πολεοδομία (Οικοδομική άδεια) </a:t>
            </a:r>
          </a:p>
          <a:p>
            <a:r>
              <a:rPr lang="el-GR" dirty="0"/>
              <a:t>δ) Σε περιπτώσεις παραδοσιακών ή διατηρητέων κτιρίων απαιτείται χαρακτηρισμός από την αρμόδια Υπηρεσία (ΥΠΟΥΡΓΕΙΟ ΠΕΡΙΒΑΛΛΟΝΤΟΣ, ΕΝΕΡΓΕΙΑΣ ΚΑΙ ΚΛΙΜΑΤΙΚΗΣ ΑΛΛΑΓΗΣ, ΥΠΟΥΡΓΕΙΟ ΠΟΛΙΤΙΣΜΟΥ ΚΑΙ ΤΟΥΡΙΣΜΟΥ, ΥΠΟΥΡΓΕΙΟ ΘΑΛΑΣΣΙΩΝ ΥΠΟΘΕΣΕΩΝ ΝΗΣΩΝ ΚΑΙ ΑΛΙΕΙΑΣ, κ.λ.π.) </a:t>
            </a:r>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Β4</a:t>
            </a:r>
            <a:r>
              <a:rPr lang="el-GR" b="1" dirty="0"/>
              <a:t>. ΤΕΥΧΗ ΔΗΜΟΠΡΑΤΗΣΗΣ </a:t>
            </a:r>
            <a:r>
              <a:rPr lang="el-GR" b="1" dirty="0" smtClean="0"/>
              <a:t/>
            </a:r>
            <a:br>
              <a:rPr lang="el-GR" b="1" dirty="0" smtClean="0"/>
            </a:br>
            <a:r>
              <a:rPr lang="el-GR" sz="2200" dirty="0" smtClean="0"/>
              <a:t>(</a:t>
            </a:r>
            <a:r>
              <a:rPr lang="el-GR" sz="2200" dirty="0"/>
              <a:t>βαθμολογούνται στο κριτήριο ωριμότητας)</a:t>
            </a:r>
            <a:r>
              <a:rPr lang="el-GR" dirty="0"/>
              <a:t/>
            </a:r>
            <a:br>
              <a:rPr lang="el-GR" dirty="0"/>
            </a:br>
            <a:endParaRPr lang="el-GR" dirty="0"/>
          </a:p>
        </p:txBody>
      </p:sp>
      <p:sp>
        <p:nvSpPr>
          <p:cNvPr id="3" name="2 - Θέση περιεχομένου"/>
          <p:cNvSpPr>
            <a:spLocks noGrp="1"/>
          </p:cNvSpPr>
          <p:nvPr>
            <p:ph idx="1"/>
          </p:nvPr>
        </p:nvSpPr>
        <p:spPr/>
        <p:txBody>
          <a:bodyPr>
            <a:normAutofit fontScale="62500" lnSpcReduction="20000"/>
          </a:bodyPr>
          <a:lstStyle/>
          <a:p>
            <a:pPr lvl="0"/>
            <a:endParaRPr lang="el-GR" dirty="0" smtClean="0"/>
          </a:p>
          <a:p>
            <a:pPr lvl="0"/>
            <a:r>
              <a:rPr lang="el-GR" dirty="0" smtClean="0"/>
              <a:t>Τεχνική </a:t>
            </a:r>
            <a:r>
              <a:rPr lang="el-GR" dirty="0"/>
              <a:t>Έκθεση και Τεχνικές Προδιαγραφές</a:t>
            </a:r>
          </a:p>
          <a:p>
            <a:pPr lvl="0"/>
            <a:r>
              <a:rPr lang="el-GR" dirty="0"/>
              <a:t>Γενική Συγγραφή Υποχρεώσεων</a:t>
            </a:r>
          </a:p>
          <a:p>
            <a:pPr lvl="0"/>
            <a:r>
              <a:rPr lang="el-GR" dirty="0"/>
              <a:t>Ειδική Συγγραφή Υποχρεώσεων</a:t>
            </a:r>
          </a:p>
          <a:p>
            <a:pPr lvl="0"/>
            <a:r>
              <a:rPr lang="el-GR" dirty="0"/>
              <a:t>Σχέδιο – Φάκελος Ασφάλειας &amp; Υγείας Έργου</a:t>
            </a:r>
          </a:p>
          <a:p>
            <a:pPr lvl="0"/>
            <a:r>
              <a:rPr lang="el-GR" dirty="0"/>
              <a:t>Προϋπολογισμός Μελέτης (Αναπροσαρμογή και συμπλήρωση των ενιαίων τιμολογίων σύμφωνα με την Εγκύκλιο 25/2007) </a:t>
            </a:r>
          </a:p>
          <a:p>
            <a:pPr lvl="0"/>
            <a:r>
              <a:rPr lang="el-GR" dirty="0"/>
              <a:t>Ανάλυση </a:t>
            </a:r>
            <a:r>
              <a:rPr lang="el-GR" dirty="0" err="1"/>
              <a:t>Προμετρήσεων</a:t>
            </a:r>
            <a:endParaRPr lang="el-GR" dirty="0"/>
          </a:p>
          <a:p>
            <a:pPr lvl="0"/>
            <a:r>
              <a:rPr lang="el-GR" dirty="0"/>
              <a:t>Τιμολόγιο (Αναπροσαρμογή και συμπλήρωση των ενιαίων τιμολογίων σύμφωνα με τις ισχύουσες διατάξεις) </a:t>
            </a:r>
          </a:p>
          <a:p>
            <a:pPr lvl="0"/>
            <a:r>
              <a:rPr lang="el-GR" dirty="0"/>
              <a:t>Χρονοδιάγραμμα Εκτέλεσης του έργου </a:t>
            </a:r>
          </a:p>
          <a:p>
            <a:pPr lvl="0"/>
            <a:r>
              <a:rPr lang="el-GR" dirty="0"/>
              <a:t>Ανάλυση Τιμών (όπου απαιτείται) </a:t>
            </a:r>
          </a:p>
          <a:p>
            <a:pPr lvl="0"/>
            <a:r>
              <a:rPr lang="el-GR" dirty="0"/>
              <a:t>Έντυπο οικονομικής Προσφοράς </a:t>
            </a:r>
          </a:p>
          <a:p>
            <a:pPr lvl="0"/>
            <a:r>
              <a:rPr lang="el-GR" dirty="0"/>
              <a:t>Διακήρυξη (Βάσει της Εγκυκλίου 24/2007) </a:t>
            </a:r>
          </a:p>
          <a:p>
            <a:pPr lvl="0"/>
            <a:r>
              <a:rPr lang="el-GR" dirty="0"/>
              <a:t>Περίληψη </a:t>
            </a:r>
            <a:r>
              <a:rPr lang="el-GR" dirty="0" smtClean="0"/>
              <a:t>Διακήρυξης</a:t>
            </a:r>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Γ. </a:t>
            </a:r>
            <a:r>
              <a:rPr lang="el-GR" b="1" dirty="0" smtClean="0"/>
              <a:t>ΠΡΟΜΗΘΕΙΑ</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l-GR" sz="4800" dirty="0"/>
              <a:t>Ενεργούνται σύμφωνα με τις διατάξεις του Ν. 2286/95 «Προμήθειες του Δημοσίου Τομέα &amp; Ρυθμίσεις συναφών θεμάτων» άρθρο 1 &amp; άρθρο 2 παρ. 12 όπως ισχύει κάθε φορά.</a:t>
            </a:r>
          </a:p>
          <a:p>
            <a:r>
              <a:rPr lang="el-GR" sz="4800" b="1" dirty="0"/>
              <a:t>Απαιτούμενα Έγγραφα</a:t>
            </a:r>
            <a:endParaRPr lang="el-GR" sz="4800" dirty="0"/>
          </a:p>
          <a:p>
            <a:r>
              <a:rPr lang="el-GR" sz="4800" dirty="0"/>
              <a:t>1) Απόφαση Δημοτικού Συμβουλίου ή Οικονομικής επιτροπής για έγκριση διενέργειας της προμήθειας και καθορισμός του τρόπου ανάθεσης.</a:t>
            </a:r>
          </a:p>
          <a:p>
            <a:r>
              <a:rPr lang="el-GR" sz="4800" dirty="0"/>
              <a:t>2) Ένταξη της προμήθειας στο Ενιαίο Πρόγραμμα Προμηθειών (Ε.Π.Π.) του αντίστοιχου Υπουργείου τρέχοντος έτους (αναλόγως του ύψους της δαπάνης) άρθρο 2 παρ.1 και 5 του Ν. 2286/95, ώστε σε συνάρτηση με τις υπόλοιπες προτάσεις να επιτυγχάνεται το καλύτερο αποτέλεσμα για το δημόσιο.</a:t>
            </a:r>
          </a:p>
          <a:p>
            <a:r>
              <a:rPr lang="el-GR" sz="4800" dirty="0"/>
              <a:t>Στο σύνολό τους τα ακόλουθα έγγραφα θα πρέπει να υποβληθούν στην Ε.Υ.Ε.Φ., αφού πρώτα εγκριθούν από την αρμόδια Υπηρεσία.</a:t>
            </a:r>
          </a:p>
          <a:p>
            <a:r>
              <a:rPr lang="el-GR" sz="4800" b="1" dirty="0"/>
              <a:t>Τεύχος Τεχνικών Προδιαγραφών: </a:t>
            </a:r>
            <a:endParaRPr lang="el-GR" sz="4800" dirty="0"/>
          </a:p>
          <a:p>
            <a:r>
              <a:rPr lang="el-GR" sz="4800" u="sng" dirty="0"/>
              <a:t>Διακήρυξη:</a:t>
            </a:r>
            <a:r>
              <a:rPr lang="el-GR" sz="4800" dirty="0"/>
              <a:t> (παρ. 6 άρθρο 3 Υ.Α. ΥΠ.ΕΣ.ΔΔ.Α. 11389/93, [ΕΚΠΟΤΑ] ΦΕΚ Β’185/2-3-1993, όπως έχει τροποποιηθεί και ισχύει). </a:t>
            </a:r>
          </a:p>
          <a:p>
            <a:r>
              <a:rPr lang="el-GR" sz="4800" u="sng" dirty="0"/>
              <a:t>Τεχνική Περιγραφή:</a:t>
            </a:r>
            <a:r>
              <a:rPr lang="el-GR" sz="4800" dirty="0"/>
              <a:t> όπου προκύπτουν τα τεχνικά (γεωμετρικά, ποιοτικά κ.α.) χαρακτηριστικά των προς προμήθεια ειδών. Επίσης ότι αυτά εκπληρώνουν το σκοπό για τον οποίο προορίζονται, σύμφωνα με τις ανάγκες και τις απαιτήσεις του χρήστη. Η σύνταξη, γίνεται από την αρμόδια Τεχνική Υπηρεσία του Δήμου. </a:t>
            </a:r>
          </a:p>
          <a:p>
            <a:r>
              <a:rPr lang="el-GR" sz="4800" u="sng" dirty="0"/>
              <a:t>Ειδική Συγγραφή Υποχρεώσεων:</a:t>
            </a:r>
            <a:r>
              <a:rPr lang="el-GR" sz="4800" dirty="0"/>
              <a:t> Θα περιέχει τουλάχιστον: περιγραφή της ισχύουσας νομοθεσίας, περιγραφή στοιχείων που θα πρέπει να περιλαμβάνονται στις υποβληθείσες προσφορές, περιγραφή υλικών / εγγράφων που θα πρέπει να συνοδεύουν τα υλικά που ζητούνται. </a:t>
            </a:r>
          </a:p>
          <a:p>
            <a:r>
              <a:rPr lang="el-GR" sz="4800" u="sng" dirty="0"/>
              <a:t>Γενική Συγγραφή Υποχρεώσεων:</a:t>
            </a:r>
            <a:r>
              <a:rPr lang="el-GR" sz="4800" dirty="0"/>
              <a:t> Περιλαμβάνει τους όρους σύμφωνα με τους οποίους θα διενεργηθεί ο διαγωνισμός για την εκτέλεση της προμήθειας. (Διαδικασία ενστάσεων, εγγυητικές επιστολές, τόπος και χρόνος διενέργειας διαγωνισμού, ποινικές ρήτρες, τρόπος πληρωμής, κρατήσεις, συμβατικά τεύχη, παραλαβή ειδών) </a:t>
            </a:r>
          </a:p>
          <a:p>
            <a:r>
              <a:rPr lang="el-GR" sz="4800" u="sng" dirty="0"/>
              <a:t>Προϋπολογισμός:</a:t>
            </a:r>
            <a:r>
              <a:rPr lang="el-GR" sz="4800" dirty="0"/>
              <a:t> Σε αυτόν θα παρουσιάζονται υπό μορφή πίνακα το «Είδος Προμήθειας» (συνοπτική – σαφής περιγραφή αυτού σε συμφωνία με την Τεχνική Προδιαγραφή), η «Ποσότητα» για κάθε είδος, η «Τιμή Μονάδος» για κάθε είδος, η «Συνολική Δαπάνη» ανά είδος και το «Συνολικό Κόστος Προμήθειας». Ο Προϋπολογισμός θα πρέπει να συνοδεύεται από «Προτιμολόγια» (τιμοκαταλόγους φορέων / εταιρειών που προμηθεύουν παρόμοια υλικά), από τα οποία θα προκύπτει η ισχύς των τιμών την περίοδο υποβολής της πρότασης στην Ε.Υ.ΕΦ.. </a:t>
            </a:r>
          </a:p>
          <a:p>
            <a:r>
              <a:rPr lang="el-GR" sz="4800" u="sng" dirty="0" err="1"/>
              <a:t>Χωροθέτηση</a:t>
            </a:r>
            <a:r>
              <a:rPr lang="el-GR" sz="4800" u="sng" dirty="0"/>
              <a:t> των προς προμήθεια ειδών:</a:t>
            </a:r>
            <a:r>
              <a:rPr lang="el-GR" sz="4800" dirty="0"/>
              <a:t> Κάτοψη του χώρου τον οποίο θα εξοπλίσουν τα προς προμήθεια είδη, από την οποία θα προκύπτει η επάρκεια του χώρου για την εγκατάσταση / αποθήκευση των ειδών. Σε περίπτωση που κριθεί απαραίτητο μπορεί να ζητηθεί Αναλυτική </a:t>
            </a:r>
            <a:r>
              <a:rPr lang="el-GR" sz="4800" dirty="0" err="1"/>
              <a:t>Προμέτρηση</a:t>
            </a:r>
            <a:r>
              <a:rPr lang="el-GR" sz="4800" dirty="0"/>
              <a:t>.</a:t>
            </a:r>
          </a:p>
          <a:p>
            <a:endParaRPr lang="el-GR" dirty="0"/>
          </a:p>
        </p:txBody>
      </p:sp>
      <p:sp>
        <p:nvSpPr>
          <p:cNvPr id="4" name="3 - Θέση υποσέλιδου"/>
          <p:cNvSpPr>
            <a:spLocks noGrp="1"/>
          </p:cNvSpPr>
          <p:nvPr>
            <p:ph type="ftr" sz="quarter" idx="11"/>
          </p:nvPr>
        </p:nvSpPr>
        <p:spPr/>
        <p:txBody>
          <a:bodyPr/>
          <a:lstStyle/>
          <a:p>
            <a:r>
              <a:rPr lang="en-US" smtClean="0"/>
              <a:t>CLLD Leader 2014-2020</a:t>
            </a:r>
            <a:endParaRPr lang="el-GR"/>
          </a:p>
        </p:txBody>
      </p:sp>
      <p:sp>
        <p:nvSpPr>
          <p:cNvPr id="5" name="4 - Θέση αριθμού διαφάνειας"/>
          <p:cNvSpPr>
            <a:spLocks noGrp="1"/>
          </p:cNvSpPr>
          <p:nvPr>
            <p:ph type="sldNum" sz="quarter" idx="12"/>
          </p:nvPr>
        </p:nvSpPr>
        <p:spPr/>
        <p:txBody>
          <a:bodyPr/>
          <a:lstStyle/>
          <a:p>
            <a:fld id="{3C94C86D-8649-41F0-92C5-BA62F3B37280}" type="slidenum">
              <a:rPr lang="el-GR" smtClean="0"/>
              <a:t>9</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3733</Words>
  <Application>Microsoft Office PowerPoint</Application>
  <PresentationFormat>Προβολή στην οθόνη (4:3)</PresentationFormat>
  <Paragraphs>319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Οδηγός ΟΤΑ – Δικαιολογητικά &amp; Ωρίμανση Έργων  </vt:lpstr>
      <vt:lpstr>Δικαιολογητικά</vt:lpstr>
      <vt:lpstr>Χρήσιμες επισημάνσεις</vt:lpstr>
      <vt:lpstr> ΣΗΜΑΝΣΗ ΑΞΙΟΘΕΑΤΩΝ ΚΑΙ ΜΝΗΜΕΙΩΝ  </vt:lpstr>
      <vt:lpstr> Β. ΚΑΤΑΣΚΕΥΗ ΕΡΓΩΝ </vt:lpstr>
      <vt:lpstr>Β2. ΑΠΑΛΛΟΤΡΙΩΣΕΙΣ </vt:lpstr>
      <vt:lpstr>Β3. ΑΔΕΙΟΔΟΤΗΣΕΙΣ</vt:lpstr>
      <vt:lpstr> Β4. ΤΕΥΧΗ ΔΗΜΟΠΡΑΤΗΣΗΣ  (βαθμολογούνται στο κριτήριο ωριμότητας) </vt:lpstr>
      <vt:lpstr>Γ. ΠΡΟΜΗΘΕΙΑ</vt:lpstr>
      <vt:lpstr>ΜΙΚΡΑ ΕΓΓΕΙΟΒΕΛΤΙΩΤΙΚΑ ΕΡΓΑ</vt:lpstr>
      <vt:lpstr>ΜΙΚΡΑ ΕΓΓΕΙΟΒΕΛΤΙΩΤΙΚΑ ΕΡΓΑ</vt:lpstr>
      <vt:lpstr>ΈΡΓΑ ΔΙΑΧΕΙΡΙΣΗΣ ΥΔΑΤΙΚΩΝ ΠΟΡΩΝ</vt:lpstr>
      <vt:lpstr>ΈΡΓΑ ΔΙΑΧΕΙΡΙΣΗΣ ΥΔΑΤΙΚΩΝ ΠΟΡΩΝ</vt:lpstr>
      <vt:lpstr>ΜΙΚΡΑ ΕΡΓΑ ΠΡΟΣΒΑΣΗΣ ΣΤΙΣ ΓΕΩΡΓΙΚΕΣ ΕΚΜΕΤΑΛΛΕΥΣΕΙΣ</vt:lpstr>
      <vt:lpstr>ΧΩΡΟΙ ΑΣΚΗΣΗΣ ΠΟΛΙΤΙΣΤΙΚΩΝ, ΑΘΛΗΤΙΚΩΝ, ΕΚΠΑΙΔΕΥΤΙΚΩΝ, ΠΕΡΙΒΑΛΛΟΝΤΙΚΩΝ ΔΡΑΣΤΗΡΙΟΤΗΤΩΝ, ΚΑΘΩΣ ΚΑΙ ΔΡΑΣΤΗΡΙΟΤΗΤΩΝ ΚΟΙΝΩΝΙΚΗΣ ΠΡΟΣΤΑΣΙΑΣ ΚΑΙ ΑΛΛΗΛΕΓΓΥΗΣ, ΟΠΩΣ ΚΕΝΤΡΑ ΦΡΟΝΤΙΔΑΣ ΠΑΙΔΙΩΝ ΠΡΟΣΧΟΛΙΚΗΣ ΗΛΙΚΙΑΣ, ΔΗΜΟΤΙΚΕΣ ΒΙΒΛΙΟΘΗΚΕΣ, ΩΔΕΙΑ </vt:lpstr>
      <vt:lpstr>ΒΕΛΤΙΩΣΗ ΚΑΙ ΑΝΑΠΛΑΣΗ ΚΟΙΝΟΧΡΗΣΤΩΝ ΧΩΡΩΝ (ΟΠΩΣ ΔΙΑΜΟΡΦΩΣΗ ΥΠΑΙΘΡΙΩΝ ΧΩΡΩΝ, ΠΛΑΚΟΣΤΡΩΣΕΙΣ – ΠΕΖΟΔΡΟΜΗΣΕΙΣ, ΦΩΤΙΣΜΟΣ, ΥΠΟΓΕΙΟΠΟΙΗΣΗ ΚΑΛΩΔΙΩΝ)</vt:lpstr>
      <vt:lpstr>ΑΠΟΚΑΤΑΣΤΑΣΗ ΚΤΙΡΙΩΝ ΓΙΑ ΚΟΙΝΩΦΕΛΗ ΣΚΟΠΟ</vt:lpstr>
      <vt:lpstr>ΔΙΑΤΗΡΗΣΗ, ΑΠΟΚΑΤΑΣΤΑΣΗ ΚΑΙ ΑΝΑΒΑΘΜΙΣΗ ΠΕΡΙΟΧΩΝ, ΟΠΩΣ ΒΕΛΤΙΩΣΗ – ΣΗΜΑΝΣΗ ΜΟΝΟΠΑΤΙΩΝ, ΦΥΤΟΤΕΧΝΙΚΕΣ ΕΡΓΑΣΙΕΣ, ΤΕΧΝΙΚΑ ΕΡΓΑ ΜΙΚΡΗΣ ΚΛΙΜΑΚΑΣ ΓΙΑ ΤΗΝ ΠΡΟΣΤΑΣΙΑ ΤΟΥ ΕΔΑΦΟΥΣ ΔΙΑΜΟΡΦΩΣΗ ΘΕΣΕΩΝ ΘΕΑΣ ΚΑΘΩΣ ΚΑΙ ΔΡΑΣΕΙΣ ΠΕΡΙΒΑΛΛΟΝΤΙΚΗΣ ΕΥΑΙΣΘΗΤΟΠΟΙΗΣΗΣ</vt:lpstr>
      <vt:lpstr>ΠΑΡΕΜΒΑΣΕΙΣ ΣΕ ΥΦΙΣΤΑΜΕΝΑ ΚΤΙΡΙΑ ΓΙΑ ΤΗ ΜΕΤΑΤΡΟΠΗ ΤΟΥΣ ΣΕ ΜΟΥΣΕΙΑ – ΣΥΛΛΟΓΕΣ ΕΚΘΕΤΗΡΙΑ ΠΟΥ ΣΧΕΤΙΖΟΝΤΑΙ ΜΕ ΤΗ ΛΑΟΓΡΑΦΙΚΗ / ΑΓΡΟΤΙΚΗ / ΠΟΛΙΤΙΣΤΙΚΗ ΚΛΗΡΟΝΟΜΙΑ </vt:lpstr>
      <vt:lpstr>Κατηγορίες Επενδυτικών Προτάσεων Δημοσίου Χαρακτήρα του Προγράμματος CLLD 2014-2020</vt:lpstr>
      <vt:lpstr>Έργα υποδομής για τη διασύνδεση του πρωτογενή τομέα με τους λοιπούς τομείς της οικονομίας</vt:lpstr>
      <vt:lpstr>Βασικές υπηρεσίες και ανάπλαση χωριών σε αγροτικές περιοχές</vt:lpstr>
      <vt:lpstr>Επενδύσεις στην ανάπτυξη δασικών περιοχών και στη βελτίωση της βιωσιμότητας των δασών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Οδηγός ΟΤΑ – Δικαιολογητικά &amp; Ωρίμανση Έργων  (Μελέτες, Αδειοδοτήσεις, κτλ)</dc:title>
  <dc:creator>Χρήστης των Windows</dc:creator>
  <cp:lastModifiedBy>αννα</cp:lastModifiedBy>
  <cp:revision>15</cp:revision>
  <dcterms:created xsi:type="dcterms:W3CDTF">2017-02-13T08:56:54Z</dcterms:created>
  <dcterms:modified xsi:type="dcterms:W3CDTF">2017-02-13T13:29:55Z</dcterms:modified>
</cp:coreProperties>
</file>